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39"/>
  </p:notesMasterIdLst>
  <p:sldIdLst>
    <p:sldId id="257" r:id="rId2"/>
    <p:sldId id="259" r:id="rId3"/>
    <p:sldId id="271" r:id="rId4"/>
    <p:sldId id="272" r:id="rId5"/>
    <p:sldId id="273" r:id="rId6"/>
    <p:sldId id="274" r:id="rId7"/>
    <p:sldId id="258" r:id="rId8"/>
    <p:sldId id="260" r:id="rId9"/>
    <p:sldId id="301" r:id="rId10"/>
    <p:sldId id="302" r:id="rId11"/>
    <p:sldId id="261" r:id="rId12"/>
    <p:sldId id="262" r:id="rId13"/>
    <p:sldId id="275" r:id="rId14"/>
    <p:sldId id="264" r:id="rId15"/>
    <p:sldId id="265" r:id="rId16"/>
    <p:sldId id="276" r:id="rId17"/>
    <p:sldId id="299" r:id="rId18"/>
    <p:sldId id="277" r:id="rId19"/>
    <p:sldId id="278" r:id="rId20"/>
    <p:sldId id="280" r:id="rId21"/>
    <p:sldId id="281" r:id="rId22"/>
    <p:sldId id="279" r:id="rId23"/>
    <p:sldId id="283" r:id="rId24"/>
    <p:sldId id="284" r:id="rId25"/>
    <p:sldId id="282" r:id="rId26"/>
    <p:sldId id="285" r:id="rId27"/>
    <p:sldId id="286" r:id="rId28"/>
    <p:sldId id="288" r:id="rId29"/>
    <p:sldId id="287" r:id="rId30"/>
    <p:sldId id="289" r:id="rId31"/>
    <p:sldId id="290" r:id="rId32"/>
    <p:sldId id="295" r:id="rId33"/>
    <p:sldId id="296" r:id="rId34"/>
    <p:sldId id="297" r:id="rId35"/>
    <p:sldId id="298" r:id="rId36"/>
    <p:sldId id="291" r:id="rId37"/>
    <p:sldId id="292" r:id="rId3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09/01/1437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DE7671-5DB9-43D3-A8FC-0D67E590704C}" type="slidenum">
              <a:rPr lang="en-US" altLang="ar-EG" u="none">
                <a:latin typeface="Times New Roman" panose="02020603050405020304" pitchFamily="18" charset="0"/>
              </a:rPr>
              <a:pPr/>
              <a:t>3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6164262" cy="3468688"/>
          </a:xfrm>
          <a:ln/>
        </p:spPr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31102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ar-EG" smtClean="0">
                <a:latin typeface="Arial" panose="020B0604020202020204" pitchFamily="34" charset="0"/>
              </a:rPr>
              <a:t>1 --</a:t>
            </a:r>
            <a:r>
              <a:rPr lang="en-US" altLang="ar-EG" smtClean="0">
                <a:latin typeface="Arial" panose="020B0604020202020204" pitchFamily="34" charset="0"/>
                <a:sym typeface="Wingdings" panose="05000000000000000000" pitchFamily="2" charset="2"/>
              </a:rPr>
              <a:t>load</a:t>
            </a:r>
          </a:p>
          <a:p>
            <a:pPr eaLnBrk="1" hangingPunct="1"/>
            <a:r>
              <a:rPr lang="en-US" altLang="ar-EG" smtClean="0">
                <a:latin typeface="Arial" panose="020B0604020202020204" pitchFamily="34" charset="0"/>
                <a:sym typeface="Wingdings" panose="05000000000000000000" pitchFamily="2" charset="2"/>
              </a:rPr>
              <a:t>5-- add</a:t>
            </a:r>
          </a:p>
          <a:p>
            <a:pPr eaLnBrk="1" hangingPunct="1"/>
            <a:r>
              <a:rPr lang="en-US" altLang="ar-EG" smtClean="0">
                <a:latin typeface="Arial" panose="020B0604020202020204" pitchFamily="34" charset="0"/>
                <a:sym typeface="Wingdings" panose="05000000000000000000" pitchFamily="2" charset="2"/>
              </a:rPr>
              <a:t>2---store</a:t>
            </a:r>
            <a:endParaRPr lang="en-US" altLang="ar-EG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defTabSz="9509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defTabSz="9509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defTabSz="9509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defTabSz="9509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3C7B39-C3EC-4BF8-917A-36D3098F7DA1}" type="slidenum">
              <a:rPr lang="en-US" altLang="ar-EG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ar-EG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7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D457684-C498-43E8-A480-5AA905EC4C37}" type="slidenum">
              <a:rPr lang="en-US" altLang="ar-EG" u="none">
                <a:latin typeface="Times New Roman" panose="02020603050405020304" pitchFamily="18" charset="0"/>
              </a:rPr>
              <a:pPr/>
              <a:t>17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3336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D457684-C498-43E8-A480-5AA905EC4C37}" type="slidenum">
              <a:rPr lang="en-US" altLang="ar-EG" u="none">
                <a:latin typeface="Times New Roman" panose="02020603050405020304" pitchFamily="18" charset="0"/>
              </a:rPr>
              <a:pPr/>
              <a:t>18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1284048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D457684-C498-43E8-A480-5AA905EC4C37}" type="slidenum">
              <a:rPr lang="en-US" altLang="ar-EG" u="none">
                <a:latin typeface="Times New Roman" panose="02020603050405020304" pitchFamily="18" charset="0"/>
              </a:rPr>
              <a:pPr/>
              <a:t>19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56950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373A3A8-6129-4BC5-A9B1-8B98BBA82A8F}" type="slidenum">
              <a:rPr lang="en-US" altLang="ar-EG" u="none">
                <a:latin typeface="Times New Roman" panose="02020603050405020304" pitchFamily="18" charset="0"/>
              </a:rPr>
              <a:pPr/>
              <a:t>23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81569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CE6BDF8-3850-49F0-BF75-B4B90D8CB0F1}" type="slidenum">
              <a:rPr lang="en-US" altLang="ar-EG" u="none">
                <a:latin typeface="Times New Roman" panose="02020603050405020304" pitchFamily="18" charset="0"/>
              </a:rPr>
              <a:pPr/>
              <a:t>24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58609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878D-641D-4639-BA3F-DFB71A5AD8B5}" type="slidenum">
              <a:rPr lang="ar-EG" smtClean="0"/>
              <a:t>37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81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BB299B1-1F1A-47B1-8631-F5BF7549F179}" type="slidenum">
              <a:rPr lang="en-US" altLang="ar-EG" u="none">
                <a:latin typeface="Times New Roman" panose="02020603050405020304" pitchFamily="18" charset="0"/>
              </a:rPr>
              <a:pPr/>
              <a:t>4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16245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15A8C5-3187-4364-B0C5-8F5A1EF44690}" type="slidenum">
              <a:rPr lang="en-US" altLang="ar-EG" u="none">
                <a:latin typeface="Times New Roman" panose="02020603050405020304" pitchFamily="18" charset="0"/>
              </a:rPr>
              <a:pPr/>
              <a:t>6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20391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6805BC-E13B-4426-A0ED-890FADD5FAC3}" type="slidenum">
              <a:rPr lang="en-US" altLang="ar-EG" u="none">
                <a:latin typeface="Times New Roman" panose="02020603050405020304" pitchFamily="18" charset="0"/>
              </a:rPr>
              <a:pPr/>
              <a:t>7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08910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1110C16-B61E-4C3A-B05C-1CED42E30B9D}" type="slidenum">
              <a:rPr lang="en-US" altLang="ar-EG" u="none">
                <a:latin typeface="Times New Roman" panose="02020603050405020304" pitchFamily="18" charset="0"/>
              </a:rPr>
              <a:pPr/>
              <a:t>9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10289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EB418AA-9926-4A2F-B1F4-A6B881B2B2B9}" type="slidenum">
              <a:rPr lang="en-US" altLang="ar-EG" u="none">
                <a:latin typeface="Times New Roman" panose="02020603050405020304" pitchFamily="18" charset="0"/>
              </a:rPr>
              <a:pPr/>
              <a:t>10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87765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40B5B8F-CBA2-4A85-8A67-976D52A9F464}" type="slidenum">
              <a:rPr lang="en-US" altLang="ar-EG" u="none">
                <a:latin typeface="Times New Roman" panose="02020603050405020304" pitchFamily="18" charset="0"/>
              </a:rPr>
              <a:pPr/>
              <a:t>11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6164262" cy="3468688"/>
          </a:xfrm>
          <a:ln/>
        </p:spPr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197456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40B5B8F-CBA2-4A85-8A67-976D52A9F464}" type="slidenum">
              <a:rPr lang="en-US" altLang="ar-EG" u="none">
                <a:latin typeface="Times New Roman" panose="02020603050405020304" pitchFamily="18" charset="0"/>
              </a:rPr>
              <a:pPr/>
              <a:t>12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6164262" cy="3468688"/>
          </a:xfrm>
          <a:ln/>
        </p:spPr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235444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50913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1ECED82-AD8E-47D0-9D97-A1A3FD22DADC}" type="slidenum">
              <a:rPr lang="en-US" altLang="ar-EG" u="none">
                <a:latin typeface="Times New Roman" panose="02020603050405020304" pitchFamily="18" charset="0"/>
              </a:rPr>
              <a:pPr/>
              <a:t>13</a:t>
            </a:fld>
            <a:endParaRPr lang="en-US" altLang="ar-EG" u="none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5800"/>
            <a:ext cx="6164262" cy="3468688"/>
          </a:xfrm>
          <a:ln/>
        </p:spPr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</p:spTree>
    <p:extLst>
      <p:ext uri="{BB962C8B-B14F-4D97-AF65-F5344CB8AC3E}">
        <p14:creationId xmlns:p14="http://schemas.microsoft.com/office/powerpoint/2010/main" val="44037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EA3DF9-0C35-4C58-8A56-695DB19B6814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5D61-A38D-4E88-A5C6-9D25F31D3902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D962-FF8D-4411-AABD-251BED123399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9CE1-6BD5-441E-B49A-56178CF2975D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8CF9-7995-49EF-BB03-70FEA6B3F20B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9F7-3B28-4D3E-9B0A-A5303DD65CFB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BA02-BDA6-4C3E-A4D7-6D880F62358B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2B3-3CB4-46E2-B410-41E295A9611D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DDA1-DD4F-491A-A275-8731AD9DD42F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0D2-6746-4D9D-9F7F-DD0D644D7989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AEA-7E04-4AA9-86A3-5EDAB32D3D1D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9EBE-5A68-40A4-8904-0205DCA8B35D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775-57F3-4F6E-BF5C-D072B32610CD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C411-9D64-4D73-BDF6-C94E34A70109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40AB-30BC-4DB4-B200-E0DB4FB3172E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DDBA-8481-46AD-8C4F-AE27E365CA84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68F5-D40F-4BA0-A256-F2606F2E83E9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D0811-CCFB-4A98-AA60-03B1E4CC3187}" type="datetime8">
              <a:rPr lang="ar-EG" smtClean="0"/>
              <a:t>22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>
                <a:solidFill>
                  <a:schemeClr val="tx1"/>
                </a:solidFill>
              </a:rPr>
              <a:t>Basic processor architecture (cont.)</a:t>
            </a:r>
          </a:p>
        </p:txBody>
      </p:sp>
      <p:sp>
        <p:nvSpPr>
          <p:cNvPr id="6148" name="Rectangle 1027"/>
          <p:cNvSpPr>
            <a:spLocks noChangeArrowheads="1"/>
          </p:cNvSpPr>
          <p:nvPr/>
        </p:nvSpPr>
        <p:spPr bwMode="auto">
          <a:xfrm>
            <a:off x="1747062" y="2193608"/>
            <a:ext cx="5273675" cy="2160588"/>
          </a:xfrm>
          <a:prstGeom prst="rect">
            <a:avLst/>
          </a:prstGeom>
          <a:solidFill>
            <a:srgbClr val="D7FAFD"/>
          </a:solidFill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ar-EG" altLang="ar-EG" u="none">
              <a:latin typeface="Arial" panose="020B0604020202020204" pitchFamily="34" charset="0"/>
            </a:endParaRPr>
          </a:p>
        </p:txBody>
      </p:sp>
      <p:sp>
        <p:nvSpPr>
          <p:cNvPr id="6149" name="Rectangle 1028"/>
          <p:cNvSpPr>
            <a:spLocks noChangeArrowheads="1"/>
          </p:cNvSpPr>
          <p:nvPr/>
        </p:nvSpPr>
        <p:spPr bwMode="auto">
          <a:xfrm>
            <a:off x="2129649" y="2546034"/>
            <a:ext cx="1592263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Control</a:t>
            </a:r>
          </a:p>
          <a:p>
            <a:pPr algn="ctr"/>
            <a:r>
              <a:rPr lang="en-US" altLang="ar-EG" u="none"/>
              <a:t>Path</a:t>
            </a:r>
          </a:p>
        </p:txBody>
      </p:sp>
      <p:sp>
        <p:nvSpPr>
          <p:cNvPr id="6150" name="Rectangle 1029"/>
          <p:cNvSpPr>
            <a:spLocks noChangeArrowheads="1"/>
          </p:cNvSpPr>
          <p:nvPr/>
        </p:nvSpPr>
        <p:spPr bwMode="auto">
          <a:xfrm>
            <a:off x="5006199" y="2493646"/>
            <a:ext cx="15922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Data</a:t>
            </a:r>
          </a:p>
          <a:p>
            <a:pPr algn="ctr"/>
            <a:r>
              <a:rPr lang="en-US" altLang="ar-EG" u="none"/>
              <a:t>Path</a:t>
            </a:r>
          </a:p>
        </p:txBody>
      </p:sp>
      <p:sp>
        <p:nvSpPr>
          <p:cNvPr id="6151" name="AutoShape 1033"/>
          <p:cNvSpPr>
            <a:spLocks noChangeArrowheads="1"/>
          </p:cNvSpPr>
          <p:nvPr/>
        </p:nvSpPr>
        <p:spPr bwMode="auto">
          <a:xfrm>
            <a:off x="3637774" y="2807972"/>
            <a:ext cx="1458913" cy="198437"/>
          </a:xfrm>
          <a:prstGeom prst="leftRightArrow">
            <a:avLst>
              <a:gd name="adj1" fmla="val 50000"/>
              <a:gd name="adj2" fmla="val 14704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2" name="Rectangle 1034"/>
          <p:cNvSpPr>
            <a:spLocks noChangeArrowheads="1"/>
          </p:cNvSpPr>
          <p:nvPr/>
        </p:nvSpPr>
        <p:spPr bwMode="auto">
          <a:xfrm>
            <a:off x="2197912" y="3868422"/>
            <a:ext cx="708025" cy="3254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MAR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3002774" y="3868422"/>
            <a:ext cx="708025" cy="3254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MDR</a:t>
            </a:r>
          </a:p>
        </p:txBody>
      </p:sp>
      <p:sp>
        <p:nvSpPr>
          <p:cNvPr id="6154" name="AutoShape 1037"/>
          <p:cNvSpPr>
            <a:spLocks noChangeArrowheads="1"/>
          </p:cNvSpPr>
          <p:nvPr/>
        </p:nvSpPr>
        <p:spPr bwMode="auto">
          <a:xfrm>
            <a:off x="2523348" y="3550922"/>
            <a:ext cx="107950" cy="325437"/>
          </a:xfrm>
          <a:prstGeom prst="downArrow">
            <a:avLst>
              <a:gd name="adj1" fmla="val 50000"/>
              <a:gd name="adj2" fmla="val 75368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5" name="AutoShape 1038"/>
          <p:cNvSpPr>
            <a:spLocks noChangeArrowheads="1"/>
          </p:cNvSpPr>
          <p:nvPr/>
        </p:nvSpPr>
        <p:spPr bwMode="auto">
          <a:xfrm>
            <a:off x="3267886" y="3538222"/>
            <a:ext cx="107950" cy="325437"/>
          </a:xfrm>
          <a:prstGeom prst="upDownArrow">
            <a:avLst>
              <a:gd name="adj1" fmla="val 50000"/>
              <a:gd name="adj2" fmla="val 60294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6" name="Rectangle 1039"/>
          <p:cNvSpPr>
            <a:spLocks noChangeArrowheads="1"/>
          </p:cNvSpPr>
          <p:nvPr/>
        </p:nvSpPr>
        <p:spPr bwMode="auto">
          <a:xfrm>
            <a:off x="2291573" y="4770121"/>
            <a:ext cx="1417638" cy="18351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6157" name="Line 1040"/>
          <p:cNvSpPr>
            <a:spLocks noChangeShapeType="1"/>
          </p:cNvSpPr>
          <p:nvPr/>
        </p:nvSpPr>
        <p:spPr bwMode="auto">
          <a:xfrm>
            <a:off x="2280462" y="5106671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8" name="Line 1041"/>
          <p:cNvSpPr>
            <a:spLocks noChangeShapeType="1"/>
          </p:cNvSpPr>
          <p:nvPr/>
        </p:nvSpPr>
        <p:spPr bwMode="auto">
          <a:xfrm>
            <a:off x="2277287" y="5414646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9" name="Line 1043"/>
          <p:cNvSpPr>
            <a:spLocks noChangeShapeType="1"/>
          </p:cNvSpPr>
          <p:nvPr/>
        </p:nvSpPr>
        <p:spPr bwMode="auto">
          <a:xfrm>
            <a:off x="2293162" y="6286183"/>
            <a:ext cx="141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0" name="Freeform 1044"/>
          <p:cNvSpPr>
            <a:spLocks/>
          </p:cNvSpPr>
          <p:nvPr/>
        </p:nvSpPr>
        <p:spPr bwMode="auto">
          <a:xfrm>
            <a:off x="1585136" y="4201797"/>
            <a:ext cx="742950" cy="1057275"/>
          </a:xfrm>
          <a:custGeom>
            <a:avLst/>
            <a:gdLst>
              <a:gd name="T0" fmla="*/ 2147483647 w 468"/>
              <a:gd name="T1" fmla="*/ 0 h 666"/>
              <a:gd name="T2" fmla="*/ 2147483647 w 468"/>
              <a:gd name="T3" fmla="*/ 2147483647 h 666"/>
              <a:gd name="T4" fmla="*/ 2147483647 w 468"/>
              <a:gd name="T5" fmla="*/ 2147483647 h 666"/>
              <a:gd name="T6" fmla="*/ 0 60000 65536"/>
              <a:gd name="T7" fmla="*/ 0 60000 65536"/>
              <a:gd name="T8" fmla="*/ 0 60000 65536"/>
              <a:gd name="T9" fmla="*/ 0 w 468"/>
              <a:gd name="T10" fmla="*/ 0 h 666"/>
              <a:gd name="T11" fmla="*/ 468 w 468"/>
              <a:gd name="T12" fmla="*/ 666 h 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666">
                <a:moveTo>
                  <a:pt x="468" y="0"/>
                </a:moveTo>
                <a:cubicBezTo>
                  <a:pt x="241" y="105"/>
                  <a:pt x="14" y="211"/>
                  <a:pt x="7" y="322"/>
                </a:cubicBezTo>
                <a:cubicBezTo>
                  <a:pt x="0" y="433"/>
                  <a:pt x="212" y="549"/>
                  <a:pt x="424" y="66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1" name="Line 1045"/>
          <p:cNvSpPr>
            <a:spLocks noChangeShapeType="1"/>
          </p:cNvSpPr>
          <p:nvPr/>
        </p:nvSpPr>
        <p:spPr bwMode="auto">
          <a:xfrm flipV="1">
            <a:off x="3315511" y="4189096"/>
            <a:ext cx="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62" name="Text Box 1047"/>
          <p:cNvSpPr txBox="1">
            <a:spLocks noChangeArrowheads="1"/>
          </p:cNvSpPr>
          <p:nvPr/>
        </p:nvSpPr>
        <p:spPr bwMode="auto">
          <a:xfrm>
            <a:off x="2467787" y="6565584"/>
            <a:ext cx="103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u="none"/>
              <a:t>Memory</a:t>
            </a:r>
          </a:p>
        </p:txBody>
      </p:sp>
      <p:sp>
        <p:nvSpPr>
          <p:cNvPr id="6163" name="Text Box 1049"/>
          <p:cNvSpPr txBox="1">
            <a:spLocks noChangeArrowheads="1"/>
          </p:cNvSpPr>
          <p:nvPr/>
        </p:nvSpPr>
        <p:spPr bwMode="auto">
          <a:xfrm>
            <a:off x="5622149" y="3881121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u="none"/>
              <a:t>Processor</a:t>
            </a:r>
          </a:p>
        </p:txBody>
      </p:sp>
      <p:sp>
        <p:nvSpPr>
          <p:cNvPr id="6164" name="Text Box 1054"/>
          <p:cNvSpPr txBox="1">
            <a:spLocks noChangeArrowheads="1"/>
          </p:cNvSpPr>
          <p:nvPr/>
        </p:nvSpPr>
        <p:spPr bwMode="auto">
          <a:xfrm>
            <a:off x="5653114" y="4414990"/>
            <a:ext cx="4910138" cy="22891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ar-EG" u="none" dirty="0">
                <a:solidFill>
                  <a:srgbClr val="CC3300"/>
                </a:solidFill>
              </a:rPr>
              <a:t>Control path is responsible for:</a:t>
            </a:r>
            <a:endParaRPr lang="en-US" altLang="ar-EG" u="none" dirty="0"/>
          </a:p>
          <a:p>
            <a:pPr algn="l">
              <a:buFontTx/>
              <a:buChar char="•"/>
            </a:pPr>
            <a:r>
              <a:rPr lang="en-US" altLang="ar-EG" u="none" dirty="0"/>
              <a:t>Instruction fetch and execution sequencing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Operand fetch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Saving results</a:t>
            </a:r>
          </a:p>
          <a:p>
            <a:pPr algn="l"/>
            <a:r>
              <a:rPr lang="en-US" altLang="ar-EG" u="none" dirty="0">
                <a:solidFill>
                  <a:srgbClr val="CC3300"/>
                </a:solidFill>
              </a:rPr>
              <a:t>Data path:</a:t>
            </a:r>
            <a:endParaRPr lang="en-US" altLang="ar-EG" u="none" dirty="0"/>
          </a:p>
          <a:p>
            <a:pPr algn="l">
              <a:buFontTx/>
              <a:buChar char="•"/>
            </a:pPr>
            <a:r>
              <a:rPr lang="en-US" altLang="ar-EG" u="none" dirty="0"/>
              <a:t>Contains general purpose registers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Contains ALU</a:t>
            </a:r>
          </a:p>
          <a:p>
            <a:pPr algn="l">
              <a:buFontTx/>
              <a:buChar char="•"/>
            </a:pPr>
            <a:r>
              <a:rPr lang="en-US" altLang="ar-EG" u="none" dirty="0"/>
              <a:t>Executes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04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Fetch/Execute cycle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sz="2000" dirty="0">
                <a:latin typeface="Comic Sans MS" panose="030F0702030302020204" pitchFamily="66" charset="0"/>
              </a:rPr>
              <a:t>Execution of an instruction takes place in two phases: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Instruction fetch.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Instruction execute.</a:t>
            </a:r>
          </a:p>
          <a:p>
            <a:pPr algn="l" rtl="0"/>
            <a:r>
              <a:rPr lang="en-US" altLang="ar-EG" sz="2000" dirty="0">
                <a:latin typeface="Comic Sans MS" panose="030F0702030302020204" pitchFamily="66" charset="0"/>
              </a:rPr>
              <a:t>Instruction fetch: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Fetch the instruction from the memory location whose address is in the Program Counter (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PC</a:t>
            </a:r>
            <a:r>
              <a:rPr lang="en-US" altLang="ar-EG" dirty="0"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Place the instruction in the Instruction Register (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IR</a:t>
            </a:r>
            <a:r>
              <a:rPr lang="en-US" altLang="ar-EG" dirty="0">
                <a:latin typeface="Comic Sans MS" panose="030F0702030302020204" pitchFamily="66" charset="0"/>
              </a:rPr>
              <a:t>).</a:t>
            </a:r>
          </a:p>
          <a:p>
            <a:pPr algn="l" rtl="0"/>
            <a:endParaRPr lang="en-US" altLang="ar-EG" sz="20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9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Fetch/Execute cycle (cont.)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sz="2000" dirty="0">
                <a:latin typeface="Comic Sans MS" panose="030F0702030302020204" pitchFamily="66" charset="0"/>
              </a:rPr>
              <a:t>Instruction execute: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Instruction in the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IR</a:t>
            </a:r>
            <a:r>
              <a:rPr lang="en-US" altLang="ar-EG" dirty="0">
                <a:latin typeface="Comic Sans MS" panose="030F0702030302020204" pitchFamily="66" charset="0"/>
              </a:rPr>
              <a:t> is examined (decoded) to determine which operation is to be performed</a:t>
            </a:r>
            <a:r>
              <a:rPr lang="en-US" altLang="ar-EG" dirty="0" smtClean="0">
                <a:latin typeface="Comic Sans MS" panose="030F0702030302020204" pitchFamily="66" charset="0"/>
              </a:rPr>
              <a:t>. 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 smtClean="0">
                <a:latin typeface="Comic Sans MS" panose="030F0702030302020204" pitchFamily="66" charset="0"/>
              </a:rPr>
              <a:t>Fetch </a:t>
            </a:r>
            <a:r>
              <a:rPr lang="en-US" altLang="ar-EG" dirty="0">
                <a:latin typeface="Comic Sans MS" panose="030F0702030302020204" pitchFamily="66" charset="0"/>
              </a:rPr>
              <a:t>the operands from the </a:t>
            </a:r>
            <a:r>
              <a:rPr lang="en-US" altLang="ar-EG" dirty="0" smtClean="0">
                <a:latin typeface="Comic Sans MS" panose="030F0702030302020204" pitchFamily="66" charset="0"/>
              </a:rPr>
              <a:t>memory </a:t>
            </a:r>
            <a:r>
              <a:rPr lang="en-US" altLang="ar-EG" dirty="0">
                <a:latin typeface="Comic Sans MS" panose="030F0702030302020204" pitchFamily="66" charset="0"/>
              </a:rPr>
              <a:t>or </a:t>
            </a:r>
            <a:r>
              <a:rPr lang="en-US" altLang="ar-EG" dirty="0" smtClean="0">
                <a:latin typeface="Comic Sans MS" panose="030F0702030302020204" pitchFamily="66" charset="0"/>
              </a:rPr>
              <a:t>registers.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Execute the operation.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Store the results in the destination location.</a:t>
            </a:r>
          </a:p>
          <a:p>
            <a:pPr algn="l" rtl="0"/>
            <a:r>
              <a:rPr lang="en-US" altLang="ar-EG" sz="2000" dirty="0">
                <a:latin typeface="Comic Sans MS" panose="030F0702030302020204" pitchFamily="66" charset="0"/>
              </a:rPr>
              <a:t>Basic fetch/execute cycle repeats indefinitely.</a:t>
            </a:r>
          </a:p>
          <a:p>
            <a:pPr algn="l" rtl="0"/>
            <a:endParaRPr lang="en-US" altLang="ar-EG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09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7"/>
          <p:cNvSpPr>
            <a:spLocks noChangeArrowheads="1"/>
          </p:cNvSpPr>
          <p:nvPr/>
        </p:nvSpPr>
        <p:spPr bwMode="auto">
          <a:xfrm>
            <a:off x="4730751" y="4821238"/>
            <a:ext cx="2741613" cy="13017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ar-EG" dirty="0" smtClean="0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716464" y="1336675"/>
            <a:ext cx="2776537" cy="48085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ar-EG" altLang="ar-EG" u="none">
              <a:latin typeface="Arial" panose="020B0604020202020204" pitchFamily="34" charset="0"/>
            </a:endParaRP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4729164" y="1660525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4737100" y="2012950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>
            <a:off x="4722814" y="2354263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4724400" y="5829300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4724400" y="5492750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4724400" y="2727325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4716464" y="5146675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4714875" y="4797425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5697482" y="131127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5697482" y="164147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5697482" y="1992313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5697482" y="2365375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5464416" y="5783263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65535</a:t>
            </a:r>
          </a:p>
        </p:txBody>
      </p: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5464416" y="5494338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65534</a:t>
            </a:r>
          </a:p>
        </p:txBody>
      </p:sp>
      <p:sp>
        <p:nvSpPr>
          <p:cNvPr id="15380" name="Text Box 18"/>
          <p:cNvSpPr txBox="1">
            <a:spLocks noChangeArrowheads="1"/>
          </p:cNvSpPr>
          <p:nvPr/>
        </p:nvSpPr>
        <p:spPr bwMode="auto">
          <a:xfrm>
            <a:off x="5464416" y="5122863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65533</a:t>
            </a:r>
          </a:p>
        </p:txBody>
      </p: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5464416" y="4787900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65532</a:t>
            </a: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7462839" y="1314450"/>
            <a:ext cx="890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#0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7493000" y="2744788"/>
            <a:ext cx="890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#1</a:t>
            </a:r>
          </a:p>
        </p:txBody>
      </p:sp>
      <p:sp>
        <p:nvSpPr>
          <p:cNvPr id="15384" name="Text Box 22"/>
          <p:cNvSpPr txBox="1">
            <a:spLocks noChangeArrowheads="1"/>
          </p:cNvSpPr>
          <p:nvPr/>
        </p:nvSpPr>
        <p:spPr bwMode="auto">
          <a:xfrm>
            <a:off x="7627939" y="4800600"/>
            <a:ext cx="1296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#16383</a:t>
            </a:r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4725989" y="3076575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86" name="Text Box 24"/>
          <p:cNvSpPr txBox="1">
            <a:spLocks noChangeArrowheads="1"/>
          </p:cNvSpPr>
          <p:nvPr/>
        </p:nvSpPr>
        <p:spPr bwMode="auto">
          <a:xfrm>
            <a:off x="5649857" y="2706688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4</a:t>
            </a:r>
          </a:p>
        </p:txBody>
      </p:sp>
      <p:sp>
        <p:nvSpPr>
          <p:cNvPr id="15387" name="Rectangle 25"/>
          <p:cNvSpPr>
            <a:spLocks noChangeArrowheads="1"/>
          </p:cNvSpPr>
          <p:nvPr/>
        </p:nvSpPr>
        <p:spPr bwMode="auto">
          <a:xfrm>
            <a:off x="2382838" y="2359025"/>
            <a:ext cx="1092200" cy="3937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MAR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8785225" y="2720975"/>
            <a:ext cx="1092200" cy="3937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ar-EG" u="none"/>
              <a:t>MDR</a:t>
            </a:r>
          </a:p>
        </p:txBody>
      </p:sp>
      <p:sp>
        <p:nvSpPr>
          <p:cNvPr id="15389" name="Freeform 32"/>
          <p:cNvSpPr>
            <a:spLocks/>
          </p:cNvSpPr>
          <p:nvPr/>
        </p:nvSpPr>
        <p:spPr bwMode="auto">
          <a:xfrm>
            <a:off x="3475038" y="2660650"/>
            <a:ext cx="1243012" cy="2230438"/>
          </a:xfrm>
          <a:custGeom>
            <a:avLst/>
            <a:gdLst>
              <a:gd name="T0" fmla="*/ 0 w 783"/>
              <a:gd name="T1" fmla="*/ 0 h 1405"/>
              <a:gd name="T2" fmla="*/ 2147483647 w 783"/>
              <a:gd name="T3" fmla="*/ 2147483647 h 1405"/>
              <a:gd name="T4" fmla="*/ 2147483647 w 783"/>
              <a:gd name="T5" fmla="*/ 2147483647 h 1405"/>
              <a:gd name="T6" fmla="*/ 0 60000 65536"/>
              <a:gd name="T7" fmla="*/ 0 60000 65536"/>
              <a:gd name="T8" fmla="*/ 0 60000 65536"/>
              <a:gd name="T9" fmla="*/ 0 w 783"/>
              <a:gd name="T10" fmla="*/ 0 h 1405"/>
              <a:gd name="T11" fmla="*/ 783 w 783"/>
              <a:gd name="T12" fmla="*/ 1405 h 1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" h="1405">
                <a:moveTo>
                  <a:pt x="0" y="0"/>
                </a:moveTo>
                <a:cubicBezTo>
                  <a:pt x="118" y="168"/>
                  <a:pt x="236" y="337"/>
                  <a:pt x="366" y="571"/>
                </a:cubicBezTo>
                <a:cubicBezTo>
                  <a:pt x="496" y="805"/>
                  <a:pt x="639" y="1105"/>
                  <a:pt x="783" y="140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3449506" y="4775200"/>
            <a:ext cx="1293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Addr 65532</a:t>
            </a:r>
          </a:p>
        </p:txBody>
      </p:sp>
      <p:sp>
        <p:nvSpPr>
          <p:cNvPr id="15391" name="AutoShape 34"/>
          <p:cNvSpPr>
            <a:spLocks/>
          </p:cNvSpPr>
          <p:nvPr/>
        </p:nvSpPr>
        <p:spPr bwMode="auto">
          <a:xfrm>
            <a:off x="7575551" y="4821238"/>
            <a:ext cx="117475" cy="1312862"/>
          </a:xfrm>
          <a:prstGeom prst="rightBrace">
            <a:avLst>
              <a:gd name="adj1" fmla="val 931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15392" name="Freeform 35"/>
          <p:cNvSpPr>
            <a:spLocks/>
          </p:cNvSpPr>
          <p:nvPr/>
        </p:nvSpPr>
        <p:spPr bwMode="auto">
          <a:xfrm>
            <a:off x="7645401" y="3125789"/>
            <a:ext cx="1743075" cy="1787525"/>
          </a:xfrm>
          <a:custGeom>
            <a:avLst/>
            <a:gdLst>
              <a:gd name="T0" fmla="*/ 0 w 1098"/>
              <a:gd name="T1" fmla="*/ 2147483647 h 1126"/>
              <a:gd name="T2" fmla="*/ 2147483647 w 1098"/>
              <a:gd name="T3" fmla="*/ 2147483647 h 1126"/>
              <a:gd name="T4" fmla="*/ 2147483647 w 1098"/>
              <a:gd name="T5" fmla="*/ 0 h 1126"/>
              <a:gd name="T6" fmla="*/ 0 60000 65536"/>
              <a:gd name="T7" fmla="*/ 0 60000 65536"/>
              <a:gd name="T8" fmla="*/ 0 60000 65536"/>
              <a:gd name="T9" fmla="*/ 0 w 1098"/>
              <a:gd name="T10" fmla="*/ 0 h 1126"/>
              <a:gd name="T11" fmla="*/ 1098 w 1098"/>
              <a:gd name="T12" fmla="*/ 1126 h 1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1126">
                <a:moveTo>
                  <a:pt x="0" y="1126"/>
                </a:moveTo>
                <a:cubicBezTo>
                  <a:pt x="201" y="894"/>
                  <a:pt x="403" y="663"/>
                  <a:pt x="586" y="475"/>
                </a:cubicBezTo>
                <a:cubicBezTo>
                  <a:pt x="769" y="287"/>
                  <a:pt x="933" y="143"/>
                  <a:pt x="1098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5393" name="Text Box 36"/>
          <p:cNvSpPr txBox="1">
            <a:spLocks noChangeArrowheads="1"/>
          </p:cNvSpPr>
          <p:nvPr/>
        </p:nvSpPr>
        <p:spPr bwMode="auto">
          <a:xfrm>
            <a:off x="1943101" y="2873375"/>
            <a:ext cx="1717675" cy="13144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u="none"/>
              <a:t>MAR register </a:t>
            </a:r>
          </a:p>
          <a:p>
            <a:r>
              <a:rPr lang="en-US" altLang="ar-EG" sz="1600" u="none"/>
              <a:t>contains the </a:t>
            </a:r>
          </a:p>
          <a:p>
            <a:r>
              <a:rPr lang="en-US" altLang="ar-EG" sz="1600" u="none"/>
              <a:t>address of the</a:t>
            </a:r>
          </a:p>
          <a:p>
            <a:r>
              <a:rPr lang="en-US" altLang="ar-EG" sz="1600" u="none"/>
              <a:t>memory location</a:t>
            </a:r>
          </a:p>
          <a:p>
            <a:r>
              <a:rPr lang="en-US" altLang="ar-EG" sz="1600" u="none"/>
              <a:t>addressed</a:t>
            </a:r>
          </a:p>
        </p:txBody>
      </p:sp>
      <p:sp>
        <p:nvSpPr>
          <p:cNvPr id="15394" name="Text Box 37"/>
          <p:cNvSpPr txBox="1">
            <a:spLocks noChangeArrowheads="1"/>
          </p:cNvSpPr>
          <p:nvPr/>
        </p:nvSpPr>
        <p:spPr bwMode="auto">
          <a:xfrm>
            <a:off x="7705726" y="5203826"/>
            <a:ext cx="2690813" cy="1069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u="none"/>
              <a:t>MDR contains either the</a:t>
            </a:r>
          </a:p>
          <a:p>
            <a:r>
              <a:rPr lang="en-US" altLang="ar-EG" sz="1600" u="none"/>
              <a:t>data to be written to that</a:t>
            </a:r>
          </a:p>
          <a:p>
            <a:r>
              <a:rPr lang="en-US" altLang="ar-EG" sz="1600" u="none"/>
              <a:t>address or read from that</a:t>
            </a:r>
          </a:p>
          <a:p>
            <a:r>
              <a:rPr lang="en-US" altLang="ar-EG" sz="1600" u="none"/>
              <a:t>address.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6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ar-EG" sz="28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14" y="843927"/>
            <a:ext cx="7929563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65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ar-EG" sz="2800" b="1" dirty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981200" y="4743450"/>
            <a:ext cx="8229600" cy="1581150"/>
          </a:xfrm>
        </p:spPr>
        <p:txBody>
          <a:bodyPr/>
          <a:lstStyle/>
          <a:p>
            <a:pPr eaLnBrk="1" hangingPunct="1"/>
            <a:endParaRPr lang="ar-EG" altLang="ar-EG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00" y="982132"/>
            <a:ext cx="84296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1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smtClean="0"/>
              <a:t>Addressing Modes</a:t>
            </a:r>
            <a:endParaRPr lang="en-US" altLang="ar-EG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altLang="ar-EG" dirty="0" smtClean="0">
                <a:latin typeface="Comic Sans MS" panose="030F0702030302020204" pitchFamily="66" charset="0"/>
              </a:rPr>
              <a:t>A 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high-level language enables </a:t>
            </a:r>
            <a:r>
              <a:rPr lang="en-US" altLang="ar-EG" dirty="0" smtClean="0">
                <a:latin typeface="Comic Sans MS" panose="030F0702030302020204" pitchFamily="66" charset="0"/>
              </a:rPr>
              <a:t>the programmer to use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constants</a:t>
            </a:r>
            <a:r>
              <a:rPr lang="en-US" altLang="ar-EG" dirty="0" smtClean="0">
                <a:latin typeface="Comic Sans MS" panose="030F0702030302020204" pitchFamily="66" charset="0"/>
              </a:rPr>
              <a:t>, local and global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variables</a:t>
            </a:r>
            <a:r>
              <a:rPr lang="en-US" altLang="ar-EG" dirty="0" smtClean="0">
                <a:latin typeface="Comic Sans MS" panose="030F0702030302020204" pitchFamily="66" charset="0"/>
              </a:rPr>
              <a:t>,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pointers</a:t>
            </a:r>
            <a:r>
              <a:rPr lang="en-US" altLang="ar-EG" dirty="0" smtClean="0">
                <a:latin typeface="Comic Sans MS" panose="030F0702030302020204" pitchFamily="66" charset="0"/>
              </a:rPr>
              <a:t>, and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arrays</a:t>
            </a:r>
          </a:p>
          <a:p>
            <a:pPr algn="just" rtl="0">
              <a:buFont typeface="Wingdings" panose="05000000000000000000" pitchFamily="2" charset="2"/>
              <a:buNone/>
            </a:pPr>
            <a:endParaRPr lang="en-US" altLang="ar-E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 rtl="0">
              <a:lnSpc>
                <a:spcPct val="90000"/>
              </a:lnSpc>
            </a:pPr>
            <a:r>
              <a:rPr lang="en-US" altLang="ar-EG" dirty="0" smtClean="0">
                <a:latin typeface="Comic Sans MS" panose="030F0702030302020204" pitchFamily="66" charset="0"/>
              </a:rPr>
              <a:t>When </a:t>
            </a:r>
            <a:r>
              <a:rPr lang="en-US" altLang="ar-EG" dirty="0">
                <a:latin typeface="Comic Sans MS" panose="030F0702030302020204" pitchFamily="66" charset="0"/>
              </a:rPr>
              <a:t>translating a high-level language program into assembly language, the compiler must be able to implement these constructs </a:t>
            </a:r>
            <a:r>
              <a:rPr lang="en-US" altLang="ar-EG" dirty="0" smtClean="0">
                <a:latin typeface="Comic Sans MS" panose="030F0702030302020204" pitchFamily="66" charset="0"/>
              </a:rPr>
              <a:t>using the facilities in the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instruction</a:t>
            </a: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set</a:t>
            </a:r>
            <a:r>
              <a:rPr lang="en-US" altLang="ar-EG" dirty="0" smtClean="0">
                <a:latin typeface="Comic Sans MS" panose="030F0702030302020204" pitchFamily="66" charset="0"/>
              </a:rPr>
              <a:t> of the computer</a:t>
            </a:r>
          </a:p>
          <a:p>
            <a:pPr algn="just" rtl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EG" dirty="0" smtClean="0">
              <a:latin typeface="Comic Sans MS" panose="030F0702030302020204" pitchFamily="66" charset="0"/>
            </a:endParaRPr>
          </a:p>
          <a:p>
            <a:pPr algn="just" rtl="0">
              <a:lnSpc>
                <a:spcPct val="90000"/>
              </a:lnSpc>
            </a:pPr>
            <a:r>
              <a:rPr lang="en-US" altLang="ar-EG" dirty="0">
                <a:latin typeface="Comic Sans MS" panose="030F0702030302020204" pitchFamily="66" charset="0"/>
              </a:rPr>
              <a:t>The different ways in which the location of an operand is specified in an instruction are referred to as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addressing</a:t>
            </a: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modes</a:t>
            </a:r>
          </a:p>
          <a:p>
            <a:pPr algn="just" rtl="0"/>
            <a:endParaRPr lang="en-US" altLang="ar-E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8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Addressing Modes (cont.)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452375"/>
            <a:ext cx="9752350" cy="3796025"/>
          </a:xfrm>
        </p:spPr>
        <p:txBody>
          <a:bodyPr>
            <a:normAutofit/>
          </a:bodyPr>
          <a:lstStyle/>
          <a:p>
            <a:pPr algn="l" rtl="0"/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 of important addressing modes are:</a:t>
            </a:r>
          </a:p>
          <a:p>
            <a:pPr lvl="1" algn="l" rtl="0"/>
            <a:r>
              <a:rPr lang="en-US" altLang="ar-EG" sz="22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Immediate </a:t>
            </a:r>
            <a:r>
              <a:rPr lang="en-US" altLang="ar-EG" sz="2200" dirty="0">
                <a:solidFill>
                  <a:srgbClr val="CC3300"/>
                </a:solidFill>
                <a:latin typeface="Comic Sans MS" panose="030F0702030302020204" pitchFamily="66" charset="0"/>
              </a:rPr>
              <a:t>mode</a:t>
            </a:r>
          </a:p>
          <a:p>
            <a:pPr lvl="1" algn="l" rtl="0"/>
            <a:r>
              <a:rPr lang="en-US" altLang="ar-EG" sz="22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Register mode</a:t>
            </a:r>
          </a:p>
          <a:p>
            <a:pPr lvl="1" algn="l" rtl="0"/>
            <a:r>
              <a:rPr lang="en-US" altLang="ar-EG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Absolute </a:t>
            </a:r>
            <a:r>
              <a:rPr lang="en-US" altLang="ar-EG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mode</a:t>
            </a:r>
          </a:p>
          <a:p>
            <a:pPr lvl="1" algn="l" rtl="0"/>
            <a:r>
              <a:rPr lang="en-US" altLang="ar-EG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Indirect </a:t>
            </a:r>
            <a:r>
              <a:rPr lang="en-US" altLang="ar-EG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mode</a:t>
            </a:r>
          </a:p>
          <a:p>
            <a:pPr lvl="1" algn="l" rtl="0"/>
            <a:r>
              <a:rPr lang="en-US" altLang="ar-EG" sz="2400" smtClean="0">
                <a:solidFill>
                  <a:srgbClr val="C00000"/>
                </a:solidFill>
                <a:latin typeface="Comic Sans MS" panose="030F0702030302020204" pitchFamily="66" charset="0"/>
              </a:rPr>
              <a:t>Index mode </a:t>
            </a:r>
            <a:endParaRPr lang="en-US" altLang="ar-EG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 algn="l" rtl="0"/>
            <a:endParaRPr lang="en-US" altLang="ar-EG" sz="2400" u="sng" dirty="0">
              <a:latin typeface="Comic Sans MS" panose="030F0702030302020204" pitchFamily="66" charset="0"/>
            </a:endParaRPr>
          </a:p>
          <a:p>
            <a:pPr lvl="1" algn="l" rtl="0"/>
            <a:endParaRPr lang="en-US" altLang="ar-EG" sz="2200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lvl="1" algn="l" rtl="0"/>
            <a:endParaRPr lang="en-US" altLang="ar-EG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1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Addressing </a:t>
            </a:r>
            <a:r>
              <a:rPr lang="en-US" altLang="ar-EG" b="1" dirty="0"/>
              <a:t>M</a:t>
            </a:r>
            <a:r>
              <a:rPr lang="en-US" altLang="ar-EG" b="1" dirty="0" smtClean="0"/>
              <a:t>odes (</a:t>
            </a:r>
            <a:r>
              <a:rPr lang="en-US" altLang="ar-EG" b="1" dirty="0"/>
              <a:t>cont.)</a:t>
            </a:r>
            <a:endParaRPr lang="en-US" altLang="ar-EG" b="1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452375"/>
            <a:ext cx="9752350" cy="3796025"/>
          </a:xfrm>
        </p:spPr>
        <p:txBody>
          <a:bodyPr>
            <a:normAutofit/>
          </a:bodyPr>
          <a:lstStyle/>
          <a:p>
            <a:pPr algn="l" rtl="0"/>
            <a:r>
              <a:rPr lang="en-US" altLang="ar-EG" dirty="0">
                <a:solidFill>
                  <a:srgbClr val="CC3300"/>
                </a:solidFill>
                <a:latin typeface="Comic Sans MS" panose="030F0702030302020204" pitchFamily="66" charset="0"/>
              </a:rPr>
              <a:t>Immediate mode</a:t>
            </a:r>
          </a:p>
          <a:p>
            <a:pPr lvl="1" algn="l" rtl="0"/>
            <a:r>
              <a:rPr lang="en-US" altLang="ar-EG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Operand</a:t>
            </a:r>
            <a:r>
              <a:rPr lang="en-US" altLang="ar-EG" dirty="0">
                <a:latin typeface="Comic Sans MS" panose="030F0702030302020204" pitchFamily="66" charset="0"/>
              </a:rPr>
              <a:t> is given explicitly in the instruction.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E.g.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Move 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R0,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200</a:t>
            </a:r>
            <a:endParaRPr lang="en-US" altLang="ar-EG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Can be used to represent </a:t>
            </a:r>
            <a:r>
              <a:rPr lang="en-US" altLang="ar-EG" dirty="0">
                <a:solidFill>
                  <a:srgbClr val="CC3300"/>
                </a:solidFill>
                <a:latin typeface="Comic Sans MS" panose="030F0702030302020204" pitchFamily="66" charset="0"/>
              </a:rPr>
              <a:t>constants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ar-EG" dirty="0">
                <a:solidFill>
                  <a:srgbClr val="CC3300"/>
                </a:solidFill>
                <a:latin typeface="Comic Sans MS" panose="030F0702030302020204" pitchFamily="66" charset="0"/>
              </a:rPr>
              <a:t>Register mode</a:t>
            </a:r>
          </a:p>
          <a:p>
            <a:pPr lvl="1" algn="l" rtl="0"/>
            <a:r>
              <a:rPr lang="en-US" altLang="ar-EG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Operand</a:t>
            </a:r>
            <a:r>
              <a:rPr lang="en-US" altLang="ar-EG" sz="1800" dirty="0"/>
              <a:t> </a:t>
            </a:r>
            <a:r>
              <a:rPr lang="en-US" altLang="ar-EG" dirty="0">
                <a:latin typeface="Comic Sans MS" panose="030F0702030302020204" pitchFamily="66" charset="0"/>
              </a:rPr>
              <a:t>is the contents of a processor register</a:t>
            </a:r>
            <a:r>
              <a:rPr lang="en-US" altLang="ar-EG" sz="1800" dirty="0"/>
              <a:t>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Address of the register (its Name) is given in the instruction.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E.g.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Clear R1    </a:t>
            </a:r>
            <a:r>
              <a:rPr lang="en-US" altLang="ar-EG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or </a:t>
            </a:r>
            <a:r>
              <a:rPr lang="en-US" altLang="ar-EG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Move  R1, R2</a:t>
            </a:r>
          </a:p>
          <a:p>
            <a:pPr lvl="1" algn="l" rtl="0"/>
            <a:endParaRPr lang="en-US" altLang="ar-EG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02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Addressing modes (cont.)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452375"/>
            <a:ext cx="9752350" cy="3796025"/>
          </a:xfrm>
        </p:spPr>
        <p:txBody>
          <a:bodyPr>
            <a:normAutofit/>
          </a:bodyPr>
          <a:lstStyle/>
          <a:p>
            <a:pPr algn="l" rtl="0"/>
            <a:r>
              <a:rPr lang="en-US" altLang="ar-EG" dirty="0">
                <a:solidFill>
                  <a:srgbClr val="CC3300"/>
                </a:solidFill>
                <a:latin typeface="Comic Sans MS" panose="030F0702030302020204" pitchFamily="66" charset="0"/>
              </a:rPr>
              <a:t>Absolute mode</a:t>
            </a:r>
            <a:endParaRPr lang="en-US" altLang="ar-EG" u="sng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Operand</a:t>
            </a:r>
            <a:r>
              <a:rPr lang="en-US" altLang="ar-EG" dirty="0">
                <a:latin typeface="Comic Sans MS" panose="030F0702030302020204" pitchFamily="66" charset="0"/>
              </a:rPr>
              <a:t> is in a </a:t>
            </a:r>
            <a:r>
              <a:rPr lang="en-US" altLang="ar-EG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b="1" dirty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latin typeface="Comic Sans MS" panose="030F0702030302020204" pitchFamily="66" charset="0"/>
              </a:rPr>
              <a:t>location.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Address of the memory location is given explicitly in the instruction.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E.g.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Clear A	</a:t>
            </a:r>
            <a:r>
              <a:rPr lang="en-US" altLang="ar-EG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or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Move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R2,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</a:t>
            </a:r>
            <a:endParaRPr lang="en-US" altLang="ar-EG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Also called as “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Direct</a:t>
            </a:r>
            <a:r>
              <a:rPr lang="en-US" altLang="ar-EG" dirty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mode</a:t>
            </a:r>
            <a:r>
              <a:rPr lang="en-US" altLang="ar-EG" dirty="0">
                <a:latin typeface="Comic Sans MS" panose="030F0702030302020204" pitchFamily="66" charset="0"/>
              </a:rPr>
              <a:t>” in some assembly </a:t>
            </a:r>
            <a:r>
              <a:rPr lang="en-US" altLang="ar-EG" dirty="0" smtClean="0">
                <a:latin typeface="Comic Sans MS" panose="030F0702030302020204" pitchFamily="66" charset="0"/>
              </a:rPr>
              <a:t>languages</a:t>
            </a:r>
          </a:p>
          <a:p>
            <a:pPr lvl="2" algn="l" rtl="0"/>
            <a:endParaRPr lang="en-US" altLang="ar-EG" dirty="0">
              <a:latin typeface="Comic Sans MS" panose="030F0702030302020204" pitchFamily="66" charset="0"/>
            </a:endParaRPr>
          </a:p>
          <a:p>
            <a:pPr lvl="2" algn="l" rtl="0"/>
            <a:endParaRPr lang="en-US" altLang="ar-EG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62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727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b="1" dirty="0" smtClean="0"/>
              <a:t>Language of The Computer</a:t>
            </a:r>
          </a:p>
          <a:p>
            <a:pPr marL="0" indent="0" algn="ctr" rtl="0">
              <a:buNone/>
            </a:pPr>
            <a:r>
              <a:rPr lang="en-US" sz="4000" b="1" dirty="0" smtClean="0"/>
              <a:t>(MIPS)</a:t>
            </a:r>
            <a:endParaRPr lang="ar-EG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EG" b="1" dirty="0" smtClean="0"/>
              <a:t>Addressing Modes: Indirection and Pointers</a:t>
            </a:r>
            <a:endParaRPr lang="en-US" altLang="ar-EG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439" y="2473377"/>
            <a:ext cx="10042159" cy="3987748"/>
          </a:xfrm>
        </p:spPr>
        <p:txBody>
          <a:bodyPr/>
          <a:lstStyle/>
          <a:p>
            <a:pPr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Indirect mode: </a:t>
            </a:r>
            <a:endParaRPr lang="en-US" altLang="ar-E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 algn="just" rtl="0"/>
            <a:r>
              <a:rPr lang="en-US" altLang="ar-EG" dirty="0" smtClean="0">
                <a:latin typeface="Comic Sans MS" panose="030F0702030302020204" pitchFamily="66" charset="0"/>
              </a:rPr>
              <a:t>the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effective address </a:t>
            </a:r>
            <a:r>
              <a:rPr lang="en-US" altLang="ar-EG" dirty="0">
                <a:latin typeface="Comic Sans MS" panose="030F0702030302020204" pitchFamily="66" charset="0"/>
              </a:rPr>
              <a:t>of the operand is the contents of a register or memory location whose address appears in the instruction</a:t>
            </a:r>
          </a:p>
          <a:p>
            <a:pPr lvl="1" algn="just" rtl="0">
              <a:lnSpc>
                <a:spcPct val="90000"/>
              </a:lnSpc>
            </a:pP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Indirection</a:t>
            </a:r>
            <a:r>
              <a:rPr lang="en-US" altLang="ar-EG" dirty="0">
                <a:latin typeface="Comic Sans MS" panose="030F0702030302020204" pitchFamily="66" charset="0"/>
              </a:rPr>
              <a:t> is denoted by placing the name of the register or the memory address given in the instruction in parentheses</a:t>
            </a:r>
          </a:p>
          <a:p>
            <a:pPr lvl="1" algn="just" rtl="0">
              <a:lnSpc>
                <a:spcPct val="90000"/>
              </a:lnSpc>
            </a:pPr>
            <a:r>
              <a:rPr lang="en-US" altLang="ar-EG" dirty="0">
                <a:latin typeface="Comic Sans MS" panose="030F0702030302020204" pitchFamily="66" charset="0"/>
              </a:rPr>
              <a:t>The register or memory location that contains the address of an operand is called a </a:t>
            </a:r>
            <a:r>
              <a:rPr lang="en-US" altLang="ar-EG" dirty="0" smtClean="0">
                <a:latin typeface="Comic Sans MS" panose="030F0702030302020204" pitchFamily="66" charset="0"/>
              </a:rPr>
              <a:t>pointer</a:t>
            </a:r>
          </a:p>
          <a:p>
            <a:pPr lvl="1" algn="just" rtl="0">
              <a:lnSpc>
                <a:spcPct val="90000"/>
              </a:lnSpc>
            </a:pPr>
            <a:r>
              <a:rPr lang="en-US" altLang="ar-EG" dirty="0">
                <a:latin typeface="Comic Sans MS" panose="030F0702030302020204" pitchFamily="66" charset="0"/>
              </a:rPr>
              <a:t>E.g.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R1, 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(R2): </a:t>
            </a:r>
            <a:r>
              <a:rPr lang="en-US" altLang="ar-EG" dirty="0">
                <a:latin typeface="Comic Sans MS" panose="030F0702030302020204" pitchFamily="66" charset="0"/>
              </a:rPr>
              <a:t>in this case R2 contains the address of the operand to be loaded in </a:t>
            </a:r>
            <a:r>
              <a:rPr lang="en-US" altLang="ar-EG" dirty="0" smtClean="0">
                <a:latin typeface="Comic Sans MS" panose="030F0702030302020204" pitchFamily="66" charset="0"/>
              </a:rPr>
              <a:t>R1</a:t>
            </a:r>
          </a:p>
          <a:p>
            <a:pPr lvl="1" algn="just" rtl="0">
              <a:lnSpc>
                <a:spcPct val="90000"/>
              </a:lnSpc>
            </a:pPr>
            <a:endParaRPr lang="en-US" altLang="ar-EG" dirty="0">
              <a:latin typeface="Comic Sans MS" panose="030F0702030302020204" pitchFamily="66" charset="0"/>
            </a:endParaRPr>
          </a:p>
          <a:p>
            <a:pPr lvl="1" algn="just" rtl="0">
              <a:lnSpc>
                <a:spcPct val="90000"/>
              </a:lnSpc>
            </a:pPr>
            <a:endParaRPr lang="en-US" altLang="ar-EG" dirty="0" smtClean="0">
              <a:latin typeface="Comic Sans MS" panose="030F0702030302020204" pitchFamily="66" charset="0"/>
            </a:endParaRPr>
          </a:p>
          <a:p>
            <a:pPr lvl="1" algn="just" rtl="0">
              <a:lnSpc>
                <a:spcPct val="90000"/>
              </a:lnSpc>
            </a:pPr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en-US" altLang="ar-EG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0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ar-EG" sz="3600" b="1" dirty="0"/>
              <a:t>Register Indirect Addressing Diagram</a:t>
            </a:r>
            <a:endParaRPr lang="en-US" altLang="ar-EG" sz="3600" dirty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0910"/>
            <a:ext cx="8534400" cy="428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09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EG" b="1" dirty="0"/>
              <a:t>Addressing </a:t>
            </a:r>
            <a:r>
              <a:rPr lang="en-US" altLang="ar-EG" b="1" dirty="0" smtClean="0"/>
              <a:t>Modes</a:t>
            </a:r>
            <a:r>
              <a:rPr lang="en-US" altLang="ar-EG" b="1" dirty="0"/>
              <a:t>: </a:t>
            </a:r>
            <a:r>
              <a:rPr lang="en-US" altLang="ar-EG" b="1" dirty="0" smtClean="0"/>
              <a:t>Indexing </a:t>
            </a:r>
            <a:r>
              <a:rPr lang="en-US" altLang="ar-EG" b="1" dirty="0"/>
              <a:t>and </a:t>
            </a:r>
            <a:r>
              <a:rPr lang="en-US" altLang="ar-EG" b="1" dirty="0" smtClean="0"/>
              <a:t>Arrays</a:t>
            </a:r>
            <a:endParaRPr lang="en-US" altLang="ar-EG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438" y="2481981"/>
            <a:ext cx="10298243" cy="3963789"/>
          </a:xfrm>
        </p:spPr>
        <p:txBody>
          <a:bodyPr>
            <a:noAutofit/>
          </a:bodyPr>
          <a:lstStyle/>
          <a:p>
            <a:pPr algn="just" rtl="0">
              <a:defRPr/>
            </a:pPr>
            <a:r>
              <a:rPr lang="en-US" sz="2000" dirty="0">
                <a:solidFill>
                  <a:srgbClr val="CC3300"/>
                </a:solidFill>
                <a:latin typeface="Comic Sans MS" panose="030F0702030302020204" pitchFamily="66" charset="0"/>
              </a:rPr>
              <a:t>Index mode</a:t>
            </a:r>
          </a:p>
          <a:p>
            <a:pPr lvl="1" algn="just" rtl="0">
              <a:defRPr/>
            </a:pPr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effective address </a:t>
            </a:r>
            <a:r>
              <a:rPr lang="en-US" dirty="0">
                <a:latin typeface="Comic Sans MS" panose="030F0702030302020204" pitchFamily="66" charset="0"/>
              </a:rPr>
              <a:t>of the operand is generated by adding a constant value to the contents of a register</a:t>
            </a:r>
          </a:p>
          <a:p>
            <a:pPr lvl="1" algn="just" rtl="0">
              <a:defRPr/>
            </a:pPr>
            <a:r>
              <a:rPr lang="en-US" dirty="0">
                <a:latin typeface="Comic Sans MS" panose="030F0702030302020204" pitchFamily="66" charset="0"/>
              </a:rPr>
              <a:t>The index mode is useful in dealing with </a:t>
            </a: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lists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arrays</a:t>
            </a:r>
          </a:p>
          <a:p>
            <a:pPr lvl="1" algn="just" rtl="0">
              <a:defRPr/>
            </a:pPr>
            <a:r>
              <a:rPr lang="en-US" dirty="0">
                <a:latin typeface="Comic Sans MS" panose="030F0702030302020204" pitchFamily="66" charset="0"/>
              </a:rPr>
              <a:t>We denote the Index mode symbolically as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X(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dirty="0">
                <a:latin typeface="Comic Sans MS" panose="030F0702030302020204" pitchFamily="66" charset="0"/>
              </a:rPr>
              <a:t>, where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 denotes the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constant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value (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offset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contained in the instruction and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</a:t>
            </a:r>
            <a:r>
              <a:rPr lang="en-US" dirty="0">
                <a:latin typeface="Comic Sans MS" panose="030F0702030302020204" pitchFamily="66" charset="0"/>
              </a:rPr>
              <a:t> is the name of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register</a:t>
            </a:r>
            <a:r>
              <a:rPr lang="en-US" dirty="0">
                <a:latin typeface="Comic Sans MS" panose="030F0702030302020204" pitchFamily="66" charset="0"/>
              </a:rPr>
              <a:t> involved.</a:t>
            </a:r>
          </a:p>
          <a:p>
            <a:pPr lvl="1" algn="just" rtl="0">
              <a:defRPr/>
            </a:pPr>
            <a:r>
              <a:rPr lang="en-US" dirty="0">
                <a:latin typeface="Comic Sans MS" panose="030F0702030302020204" pitchFamily="66" charset="0"/>
              </a:rPr>
              <a:t> The 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effective address </a:t>
            </a:r>
            <a:r>
              <a:rPr lang="en-US" dirty="0">
                <a:latin typeface="Comic Sans MS" panose="030F0702030302020204" pitchFamily="66" charset="0"/>
              </a:rPr>
              <a:t>of the operand is given by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EA=X+(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). </a:t>
            </a:r>
          </a:p>
          <a:p>
            <a:pPr lvl="1" algn="just" rtl="0">
              <a:lnSpc>
                <a:spcPct val="90000"/>
              </a:lnSpc>
            </a:pPr>
            <a:r>
              <a:rPr lang="en-US" altLang="ar-EG" dirty="0">
                <a:latin typeface="Comic Sans MS" panose="030F0702030302020204" pitchFamily="66" charset="0"/>
              </a:rPr>
              <a:t>E.g. 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Move  R1, X</a:t>
            </a:r>
            <a:r>
              <a:rPr lang="en-US" altLang="ar-EG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(R2</a:t>
            </a:r>
            <a:r>
              <a:rPr lang="en-US" altLang="ar-EG" i="1" dirty="0">
                <a:solidFill>
                  <a:srgbClr val="FF0000"/>
                </a:solidFill>
                <a:latin typeface="Comic Sans MS" panose="030F0702030302020204" pitchFamily="66" charset="0"/>
              </a:rPr>
              <a:t>): </a:t>
            </a:r>
            <a:r>
              <a:rPr lang="en-US" altLang="ar-EG" dirty="0">
                <a:latin typeface="Comic Sans MS" panose="030F0702030302020204" pitchFamily="66" charset="0"/>
              </a:rPr>
              <a:t>in this case </a:t>
            </a:r>
            <a:r>
              <a:rPr lang="en-US" altLang="ar-E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X+R2</a:t>
            </a:r>
            <a:r>
              <a:rPr lang="en-US" altLang="ar-EG" dirty="0" smtClean="0">
                <a:latin typeface="Comic Sans MS" panose="030F0702030302020204" pitchFamily="66" charset="0"/>
              </a:rPr>
              <a:t> represents </a:t>
            </a:r>
            <a:r>
              <a:rPr lang="en-US" altLang="ar-EG" dirty="0">
                <a:latin typeface="Comic Sans MS" panose="030F0702030302020204" pitchFamily="66" charset="0"/>
              </a:rPr>
              <a:t>the address of the operand to be loaded in R1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Instruction types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56932"/>
            <a:ext cx="9932232" cy="331893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altLang="ar-EG" dirty="0" smtClean="0">
                <a:latin typeface="Comic Sans MS" panose="030F0702030302020204" pitchFamily="66" charset="0"/>
              </a:rPr>
              <a:t>Computer </a:t>
            </a:r>
            <a:r>
              <a:rPr lang="en-US" altLang="ar-EG" dirty="0">
                <a:latin typeface="Comic Sans MS" panose="030F0702030302020204" pitchFamily="66" charset="0"/>
              </a:rPr>
              <a:t>instructions must be capable of performing 4 types of operations.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Arithmetic and logic operations:</a:t>
            </a:r>
          </a:p>
          <a:p>
            <a:pPr lvl="1" algn="l" rtl="0"/>
            <a:r>
              <a:rPr lang="en-US" altLang="ar-EG" sz="2400" dirty="0" smtClean="0">
                <a:latin typeface="Comic Sans MS" panose="030F0702030302020204" pitchFamily="66" charset="0"/>
              </a:rPr>
              <a:t>E.g</a:t>
            </a:r>
            <a:r>
              <a:rPr lang="en-US" altLang="ar-EG" sz="2400" dirty="0">
                <a:latin typeface="Comic Sans MS" panose="030F0702030302020204" pitchFamily="66" charset="0"/>
              </a:rPr>
              <a:t>., addition, subtraction, comparison between two numbers</a:t>
            </a:r>
            <a:r>
              <a:rPr lang="en-US" altLang="ar-EG" sz="24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Data transfer/movement </a:t>
            </a:r>
            <a:r>
              <a:rPr lang="en-US" altLang="ar-EG" dirty="0">
                <a:latin typeface="Comic Sans MS" panose="030F0702030302020204" pitchFamily="66" charset="0"/>
              </a:rPr>
              <a:t>between memory and processor registers.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E.g., memory read, memory </a:t>
            </a:r>
            <a:r>
              <a:rPr lang="en-US" altLang="ar-EG" sz="2400" dirty="0" smtClean="0">
                <a:latin typeface="Comic Sans MS" panose="030F0702030302020204" pitchFamily="66" charset="0"/>
              </a:rPr>
              <a:t>write</a:t>
            </a:r>
            <a:endParaRPr lang="en-US" altLang="ar-EG" sz="2400" dirty="0">
              <a:latin typeface="Comic Sans MS" panose="030F0702030302020204" pitchFamily="66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Program sequencing and flow of control: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Branch </a:t>
            </a:r>
            <a:r>
              <a:rPr lang="en-US" altLang="ar-EG" sz="2400" dirty="0" smtClean="0">
                <a:latin typeface="Comic Sans MS" panose="030F0702030302020204" pitchFamily="66" charset="0"/>
              </a:rPr>
              <a:t>instructions (decisions and loops)</a:t>
            </a:r>
            <a:endParaRPr lang="en-US" altLang="ar-EG" sz="2400" dirty="0">
              <a:latin typeface="Comic Sans MS" panose="030F0702030302020204" pitchFamily="66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Input/output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transfers: </a:t>
            </a:r>
            <a:r>
              <a:rPr lang="en-US" altLang="ar-EG" dirty="0">
                <a:latin typeface="Comic Sans MS" panose="030F0702030302020204" pitchFamily="66" charset="0"/>
              </a:rPr>
              <a:t>to transfer data to and from the real world.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4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EG" b="1" dirty="0"/>
              <a:t>MIPS Arithmetic operations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496972"/>
            <a:ext cx="9827301" cy="3318936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>
                <a:latin typeface="Comic Sans MS" panose="030F0702030302020204" pitchFamily="66" charset="0"/>
              </a:rPr>
              <a:t> assembly language notation for arithmetic operations:</a:t>
            </a:r>
          </a:p>
          <a:p>
            <a:pPr marL="0" indent="0" algn="l" rtl="0">
              <a:buNone/>
            </a:pPr>
            <a:r>
              <a:rPr lang="pt-BR" dirty="0" smtClean="0">
                <a:latin typeface="Comic Sans MS" panose="030F0702030302020204" pitchFamily="66" charset="0"/>
              </a:rPr>
              <a:t>		</a:t>
            </a:r>
            <a:r>
              <a:rPr lang="pt-BR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operation</a:t>
            </a:r>
            <a:r>
              <a:rPr lang="pt-BR" i="1" dirty="0" smtClean="0">
                <a:latin typeface="Comic Sans MS" panose="030F0702030302020204" pitchFamily="66" charset="0"/>
              </a:rPr>
              <a:t> </a:t>
            </a:r>
            <a:r>
              <a:rPr lang="pt-BR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destination, source1, sourse2 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Each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>
                <a:latin typeface="Comic Sans MS" panose="030F0702030302020204" pitchFamily="66" charset="0"/>
              </a:rPr>
              <a:t> arithmetic instruction performs only one operation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Each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>
                <a:latin typeface="Comic Sans MS" panose="030F0702030302020204" pitchFamily="66" charset="0"/>
              </a:rPr>
              <a:t> arithmetic instruction must have </a:t>
            </a:r>
            <a:r>
              <a:rPr lang="en-US" b="1" dirty="0">
                <a:latin typeface="Comic Sans MS" panose="030F0702030302020204" pitchFamily="66" charset="0"/>
              </a:rPr>
              <a:t>exactly </a:t>
            </a:r>
            <a:r>
              <a:rPr lang="en-US" dirty="0">
                <a:latin typeface="Comic Sans MS" panose="030F0702030302020204" pitchFamily="66" charset="0"/>
              </a:rPr>
              <a:t>three operands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Operand order is fixed (destination first)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words to the right of the sharp symbol (#) are comments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Comments </a:t>
            </a:r>
            <a:r>
              <a:rPr lang="en-US" dirty="0">
                <a:latin typeface="Comic Sans MS" panose="030F0702030302020204" pitchFamily="66" charset="0"/>
              </a:rPr>
              <a:t>always terminate at the end of a line</a:t>
            </a:r>
            <a:endParaRPr lang="en-US" altLang="ar-EG" dirty="0" smtClean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23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(1)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Write a MIPS assembly code that places the sum of the four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integer variables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b, c, d, and e into integer variable a, then subtracts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integer variable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 from a and puts the result in integer variable g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C </a:t>
            </a:r>
            <a:r>
              <a:rPr lang="en-US" dirty="0">
                <a:latin typeface="Comic Sans MS" panose="030F0702030302020204" pitchFamily="66" charset="0"/>
              </a:rPr>
              <a:t>code:</a:t>
            </a:r>
          </a:p>
          <a:p>
            <a:pPr marL="914400" lvl="2" indent="0" algn="l" rtl="0">
              <a:buNone/>
            </a:pPr>
            <a:r>
              <a:rPr lang="pt-BR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b + c + d + e;</a:t>
            </a:r>
          </a:p>
          <a:p>
            <a:pPr marL="914400" lvl="2" indent="0" algn="l" rtl="0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= a - f;</a:t>
            </a:r>
            <a:endParaRPr lang="ar-EG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16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(1</a:t>
            </a:r>
            <a:r>
              <a:rPr lang="en-US" b="1" dirty="0" smtClean="0"/>
              <a:t>) Sol.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8407"/>
            <a:ext cx="9601196" cy="36875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C </a:t>
            </a:r>
            <a:r>
              <a:rPr lang="en-US" dirty="0" smtClean="0">
                <a:latin typeface="Comic Sans MS" panose="030F0702030302020204" pitchFamily="66" charset="0"/>
              </a:rPr>
              <a:t>code:</a:t>
            </a:r>
          </a:p>
          <a:p>
            <a:pPr marL="457200" lvl="1" indent="0" algn="l" rtl="0">
              <a:buNone/>
            </a:pPr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b + c + d + e;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= a - f;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MIPS code: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a, b, c	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+ c → a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a, a, d 	# a + d → a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a, a, e 	# a + e → a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g, a, f 	# a - f → g</a:t>
            </a:r>
            <a:endParaRPr lang="ar-EG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36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MIPS Operands 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400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>
                <a:latin typeface="Comic Sans MS" panose="030F0702030302020204" pitchFamily="66" charset="0"/>
              </a:rPr>
              <a:t>, arithmetic instructions’ operands must be registers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has only 32 registers (limited number!) • For MIPS, a word is 32 bits (or 4 bytes) </a:t>
            </a:r>
            <a:r>
              <a:rPr lang="en-US" dirty="0" smtClean="0">
                <a:latin typeface="Comic Sans MS" panose="030F0702030302020204" pitchFamily="66" charset="0"/>
              </a:rPr>
              <a:t>•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registers hold 32 bits of data (a word size)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>
                <a:latin typeface="Comic Sans MS" panose="030F0702030302020204" pitchFamily="66" charset="0"/>
              </a:rPr>
              <a:t> is a general-purpose register </a:t>
            </a:r>
            <a:r>
              <a:rPr lang="en-US" dirty="0" smtClean="0">
                <a:latin typeface="Comic Sans MS" panose="030F0702030302020204" pitchFamily="66" charset="0"/>
              </a:rPr>
              <a:t>architecture</a:t>
            </a:r>
          </a:p>
          <a:p>
            <a:pPr lvl="1" algn="l" rtl="0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registers are general-purpose registers (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GPR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 algn="l" rtl="0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registers can be used for addresses or data with any </a:t>
            </a:r>
            <a:r>
              <a:rPr lang="en-US" dirty="0" smtClean="0">
                <a:latin typeface="Comic Sans MS" panose="030F0702030302020204" pitchFamily="66" charset="0"/>
              </a:rPr>
              <a:t>instruction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It </a:t>
            </a:r>
            <a:r>
              <a:rPr lang="en-US" dirty="0">
                <a:latin typeface="Comic Sans MS" panose="030F0702030302020204" pitchFamily="66" charset="0"/>
              </a:rPr>
              <a:t>is the compiler’s job to associate program variables with registers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07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MIPS Registers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7" y="2430774"/>
            <a:ext cx="9233940" cy="39909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62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Exercise (2</a:t>
            </a:r>
            <a:r>
              <a:rPr lang="en-US" b="1" dirty="0" smtClean="0"/>
              <a:t>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The following C statements contain the six </a:t>
            </a:r>
            <a:r>
              <a:rPr lang="en-US" dirty="0" smtClean="0">
                <a:latin typeface="Comic Sans MS" panose="030F0702030302020204" pitchFamily="66" charset="0"/>
              </a:rPr>
              <a:t>integer </a:t>
            </a:r>
            <a:r>
              <a:rPr lang="pt-BR" dirty="0" smtClean="0">
                <a:latin typeface="Comic Sans MS" panose="030F0702030302020204" pitchFamily="66" charset="0"/>
              </a:rPr>
              <a:t>variables </a:t>
            </a:r>
            <a:r>
              <a:rPr lang="pt-BR" dirty="0">
                <a:latin typeface="Comic Sans MS" panose="030F0702030302020204" pitchFamily="66" charset="0"/>
              </a:rPr>
              <a:t>e, f, g, h, i, j:</a:t>
            </a:r>
          </a:p>
          <a:p>
            <a:pPr marL="457200" lvl="1" indent="0" algn="l" rtl="0">
              <a:buNone/>
            </a:pPr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(g + h) - (i + j);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= f;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Suppose </a:t>
            </a:r>
            <a:r>
              <a:rPr lang="en-US" dirty="0">
                <a:latin typeface="Comic Sans MS" panose="030F0702030302020204" pitchFamily="66" charset="0"/>
              </a:rPr>
              <a:t>that the compiler associates variables e, f, </a:t>
            </a:r>
            <a:r>
              <a:rPr lang="en-US" dirty="0" smtClean="0">
                <a:latin typeface="Comic Sans MS" panose="030F0702030302020204" pitchFamily="66" charset="0"/>
              </a:rPr>
              <a:t>g, h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, and j with registers $s0 through $s5, respectively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is the compiled MIPS assembly code?</a:t>
            </a:r>
            <a:endParaRPr lang="ar-E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99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Memory organization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549" y="2578308"/>
            <a:ext cx="10373192" cy="3579606"/>
          </a:xfrm>
        </p:spPr>
        <p:txBody>
          <a:bodyPr>
            <a:normAutofit/>
          </a:bodyPr>
          <a:lstStyle/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Information is stored in the memory as a collection of bits.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Collection of bits are stored or retrieved simultaneously is called a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word</a:t>
            </a:r>
            <a:endParaRPr lang="en-US" altLang="ar-E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Number of bits in a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word</a:t>
            </a:r>
            <a:r>
              <a:rPr lang="en-US" altLang="ar-EG" dirty="0">
                <a:latin typeface="Comic Sans MS" panose="030F0702030302020204" pitchFamily="66" charset="0"/>
              </a:rPr>
              <a:t> is called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word length</a:t>
            </a:r>
          </a:p>
          <a:p>
            <a:pPr lvl="1"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Word</a:t>
            </a:r>
            <a:r>
              <a:rPr lang="en-US" altLang="ar-EG" dirty="0">
                <a:latin typeface="Comic Sans MS" panose="030F0702030302020204" pitchFamily="66" charset="0"/>
              </a:rPr>
              <a:t> length can be 16 to 64 </a:t>
            </a:r>
            <a:r>
              <a:rPr lang="en-US" altLang="ar-EG" dirty="0" smtClean="0">
                <a:latin typeface="Comic Sans MS" panose="030F0702030302020204" pitchFamily="66" charset="0"/>
              </a:rPr>
              <a:t>bits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Collection of 8 bits known as a “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byte</a:t>
            </a:r>
            <a:r>
              <a:rPr lang="en-US" altLang="ar-EG" dirty="0">
                <a:latin typeface="Comic Sans MS" panose="030F0702030302020204" pitchFamily="66" charset="0"/>
              </a:rPr>
              <a:t>”</a:t>
            </a:r>
          </a:p>
          <a:p>
            <a:pPr lvl="1"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Word </a:t>
            </a:r>
            <a:r>
              <a:rPr lang="en-US" altLang="ar-EG" dirty="0">
                <a:latin typeface="Comic Sans MS" panose="030F0702030302020204" pitchFamily="66" charset="0"/>
              </a:rPr>
              <a:t>length of 16 bits, is equivalent to word length of 2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bytes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Words</a:t>
            </a:r>
            <a:r>
              <a:rPr lang="en-US" altLang="ar-EG" dirty="0">
                <a:latin typeface="Comic Sans MS" panose="030F0702030302020204" pitchFamily="66" charset="0"/>
              </a:rPr>
              <a:t> may be 2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bytes</a:t>
            </a:r>
            <a:r>
              <a:rPr lang="en-US" altLang="ar-EG" dirty="0">
                <a:latin typeface="Comic Sans MS" panose="030F0702030302020204" pitchFamily="66" charset="0"/>
              </a:rPr>
              <a:t> (older architectures), 4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bytes</a:t>
            </a:r>
            <a:r>
              <a:rPr lang="en-US" altLang="ar-EG" dirty="0">
                <a:latin typeface="Comic Sans MS" panose="030F0702030302020204" pitchFamily="66" charset="0"/>
              </a:rPr>
              <a:t> (current architectures), or 8+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bytes</a:t>
            </a:r>
            <a:r>
              <a:rPr lang="en-US" altLang="ar-EG" dirty="0">
                <a:latin typeface="Comic Sans MS" panose="030F0702030302020204" pitchFamily="66" charset="0"/>
              </a:rPr>
              <a:t> (modern architectures).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89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(1</a:t>
            </a:r>
            <a:r>
              <a:rPr lang="en-US" b="1" dirty="0" smtClean="0"/>
              <a:t>) Sol.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8407"/>
            <a:ext cx="9601196" cy="36875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C </a:t>
            </a:r>
            <a:r>
              <a:rPr lang="en-US" dirty="0" smtClean="0">
                <a:latin typeface="Comic Sans MS" panose="030F0702030302020204" pitchFamily="66" charset="0"/>
              </a:rPr>
              <a:t>code:</a:t>
            </a:r>
          </a:p>
          <a:p>
            <a:pPr marL="457200" lvl="1" indent="0" algn="l" rtl="0">
              <a:buNone/>
            </a:pPr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(g + h) - (i + j);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= f;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MIPS code: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$t0, $s2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$s3		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a temporary register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$s4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$s5 	 # $t1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a temporary register</a:t>
            </a: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$zero 	 #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f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to e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ar-EG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4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52151"/>
            <a:ext cx="9601196" cy="1303867"/>
          </a:xfrm>
        </p:spPr>
        <p:txBody>
          <a:bodyPr/>
          <a:lstStyle/>
          <a:p>
            <a:r>
              <a:rPr lang="en-US" b="1" dirty="0"/>
              <a:t>Data Transfer Instructions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62059"/>
            <a:ext cx="9601196" cy="4083712"/>
          </a:xfrm>
        </p:spPr>
        <p:txBody>
          <a:bodyPr>
            <a:noAutofit/>
          </a:bodyPr>
          <a:lstStyle/>
          <a:p>
            <a:pPr algn="l" rtl="0"/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Data transfer instructions: 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transfer</a:t>
            </a:r>
            <a:r>
              <a:rPr lang="en-US" sz="2200" dirty="0">
                <a:latin typeface="Comic Sans MS" panose="030F0702030302020204" pitchFamily="66" charset="0"/>
              </a:rPr>
              <a:t> data between memory </a:t>
            </a:r>
            <a:r>
              <a:rPr lang="en-US" sz="2200" dirty="0" smtClean="0">
                <a:latin typeface="Comic Sans MS" panose="030F0702030302020204" pitchFamily="66" charset="0"/>
              </a:rPr>
              <a:t>and registers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load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word </a:t>
            </a:r>
            <a:r>
              <a:rPr lang="en-US" sz="2200" dirty="0">
                <a:latin typeface="Comic Sans MS" panose="030F0702030302020204" pitchFamily="66" charset="0"/>
              </a:rPr>
              <a:t>(</a:t>
            </a:r>
            <a:r>
              <a:rPr lang="en-U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lw</a:t>
            </a:r>
            <a:r>
              <a:rPr lang="en-US" sz="2200" dirty="0">
                <a:latin typeface="Comic Sans MS" panose="030F0702030302020204" pitchFamily="66" charset="0"/>
              </a:rPr>
              <a:t>): copies a word from memory to a </a:t>
            </a:r>
            <a:r>
              <a:rPr lang="en-US" sz="2200" dirty="0" smtClean="0">
                <a:latin typeface="Comic Sans MS" panose="030F0702030302020204" pitchFamily="66" charset="0"/>
              </a:rPr>
              <a:t>register</a:t>
            </a:r>
          </a:p>
          <a:p>
            <a:pPr marL="457200" lvl="1" indent="0" algn="l" rtl="0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store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word </a:t>
            </a:r>
            <a:r>
              <a:rPr lang="en-US" sz="2200" dirty="0">
                <a:latin typeface="Comic Sans MS" panose="030F0702030302020204" pitchFamily="66" charset="0"/>
              </a:rPr>
              <a:t>(</a:t>
            </a:r>
            <a:r>
              <a:rPr lang="en-U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sw</a:t>
            </a:r>
            <a:r>
              <a:rPr lang="en-US" sz="2200" dirty="0">
                <a:latin typeface="Comic Sans MS" panose="030F0702030302020204" pitchFamily="66" charset="0"/>
              </a:rPr>
              <a:t>): copies a word from a register to memory</a:t>
            </a:r>
          </a:p>
          <a:p>
            <a:pPr marL="45720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	# Memory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[$s1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c] →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$s0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		#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$s0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Memory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[$s1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c]</a:t>
            </a:r>
          </a:p>
          <a:p>
            <a:pPr marL="914400" lvl="2" indent="0" algn="l" rtl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$</a:t>
            </a:r>
            <a:r>
              <a:rPr lang="en-US" sz="2200" dirty="0">
                <a:latin typeface="Comic Sans MS" panose="030F0702030302020204" pitchFamily="66" charset="0"/>
              </a:rPr>
              <a:t>s1 is the Index (base) register</a:t>
            </a:r>
          </a:p>
          <a:p>
            <a:pPr marL="914400" lvl="2" indent="0" algn="l" rtl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constant </a:t>
            </a:r>
            <a:r>
              <a:rPr lang="en-US" sz="2200" dirty="0">
                <a:latin typeface="Comic Sans MS" panose="030F0702030302020204" pitchFamily="66" charset="0"/>
              </a:rPr>
              <a:t>c is the </a:t>
            </a:r>
            <a:r>
              <a:rPr lang="en-US" sz="2200" dirty="0" smtClean="0">
                <a:latin typeface="Comic Sans MS" panose="030F0702030302020204" pitchFamily="66" charset="0"/>
              </a:rPr>
              <a:t>offset</a:t>
            </a:r>
          </a:p>
          <a:p>
            <a:pPr algn="l" rtl="0"/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MIPS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memory is only accessed through loads and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stores</a:t>
            </a:r>
            <a:endParaRPr lang="en-US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8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Exercise </a:t>
            </a:r>
            <a:r>
              <a:rPr lang="en-US" b="1" dirty="0" smtClean="0"/>
              <a:t>(3)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Registers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$s1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$s2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of a computer contain the decimal values 1200 and 4600. What is the effective address of the memory operand in each of the following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instructions? And explain their action.</a:t>
            </a:r>
          </a:p>
          <a:p>
            <a:pPr marL="45720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$S4,20($S1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</a:p>
          <a:p>
            <a:pPr marL="45720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$S5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1000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($S2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16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(3) Sol.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8427"/>
            <a:ext cx="9601196" cy="38524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 the instruction: </a:t>
            </a:r>
            <a:r>
              <a:rPr lang="en-US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$S4,20($S1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address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is:20+1200=1220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reads the word in the memory location 1220 and loads it in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register $s4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For the instruction: </a:t>
            </a:r>
            <a:r>
              <a:rPr lang="en-US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$S5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1000</a:t>
            </a:r>
            <a:r>
              <a:rPr lang="en-US" sz="2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($S2</a:t>
            </a:r>
            <a:r>
              <a:rPr lang="en-US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 address is:1000+4600=5600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writes the word in the register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$s5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 the memory location 5600 and loads it in</a:t>
            </a:r>
            <a:endParaRPr lang="ar-E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13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Exercise </a:t>
            </a:r>
            <a:r>
              <a:rPr lang="en-US" b="1" dirty="0" smtClean="0"/>
              <a:t>(4)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Lets </a:t>
            </a:r>
            <a:r>
              <a:rPr lang="en-US" dirty="0">
                <a:latin typeface="Comic Sans MS" panose="030F0702030302020204" pitchFamily="66" charset="0"/>
              </a:rPr>
              <a:t>also assume that the base address of the </a:t>
            </a:r>
            <a:r>
              <a:rPr lang="en-US" dirty="0" smtClean="0">
                <a:latin typeface="Comic Sans MS" panose="030F0702030302020204" pitchFamily="66" charset="0"/>
              </a:rPr>
              <a:t>integer array d </a:t>
            </a:r>
            <a:r>
              <a:rPr lang="en-US" dirty="0">
                <a:latin typeface="Comic Sans MS" panose="030F0702030302020204" pitchFamily="66" charset="0"/>
              </a:rPr>
              <a:t>is in register </a:t>
            </a:r>
            <a:r>
              <a:rPr lang="en-US" dirty="0" smtClean="0">
                <a:latin typeface="Comic Sans MS" panose="030F0702030302020204" pitchFamily="66" charset="0"/>
              </a:rPr>
              <a:t>$s4 and a value is in register $s1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Compile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following C statement into MIPS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 code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d[3]  = d[2] + a;</a:t>
            </a:r>
          </a:p>
          <a:p>
            <a:pPr marL="0" indent="0" algn="l" rtl="0">
              <a:buNone/>
            </a:pPr>
            <a:endParaRPr lang="ar-E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70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(4) Sol.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8426"/>
            <a:ext cx="9601196" cy="416726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C </a:t>
            </a:r>
            <a:r>
              <a:rPr lang="en-US" dirty="0" smtClean="0">
                <a:latin typeface="Comic Sans MS" panose="030F0702030302020204" pitchFamily="66" charset="0"/>
              </a:rPr>
              <a:t>code: </a:t>
            </a:r>
          </a:p>
          <a:p>
            <a:pPr marL="0" indent="0" algn="l" rtl="0">
              <a:buNone/>
            </a:pPr>
            <a:r>
              <a:rPr lang="en-US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d[3]  = d[2] + a;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MIPS code:</a:t>
            </a:r>
          </a:p>
          <a:p>
            <a:pPr marL="0" lvl="1" indent="0" algn="l" rtl="0"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 		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8($s4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#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 [$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s4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2*4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→ $t0</a:t>
            </a:r>
          </a:p>
          <a:p>
            <a:pPr marL="0" indent="0" algn="l" rtl="0"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add    $t0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$s1   #  $t0=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t0+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endParaRPr lang="en-US" alt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rtl="0"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12($s4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</a:t>
            </a:r>
            <a:r>
              <a:rPr lang="en-US" alt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 $t0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Memory [$s4 +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3*4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ar-EG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36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Exercise </a:t>
            </a:r>
            <a:r>
              <a:rPr lang="en-US" b="1" dirty="0" smtClean="0"/>
              <a:t>(5)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Lets assume that the compiler has associated </a:t>
            </a:r>
            <a:r>
              <a:rPr lang="en-US" dirty="0" smtClean="0">
                <a:latin typeface="Comic Sans MS" panose="030F0702030302020204" pitchFamily="66" charset="0"/>
              </a:rPr>
              <a:t>integer variables </a:t>
            </a:r>
            <a:r>
              <a:rPr lang="en-US" dirty="0">
                <a:latin typeface="Comic Sans MS" panose="030F0702030302020204" pitchFamily="66" charset="0"/>
              </a:rPr>
              <a:t>h and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with registers $s2 and $s4, respectively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Lets </a:t>
            </a:r>
            <a:r>
              <a:rPr lang="en-US" dirty="0">
                <a:latin typeface="Comic Sans MS" panose="030F0702030302020204" pitchFamily="66" charset="0"/>
              </a:rPr>
              <a:t>also assume that the base address of the </a:t>
            </a:r>
            <a:r>
              <a:rPr lang="en-US" dirty="0" smtClean="0">
                <a:latin typeface="Comic Sans MS" panose="030F0702030302020204" pitchFamily="66" charset="0"/>
              </a:rPr>
              <a:t>integer array </a:t>
            </a:r>
            <a:r>
              <a:rPr lang="en-US" dirty="0">
                <a:latin typeface="Comic Sans MS" panose="030F0702030302020204" pitchFamily="66" charset="0"/>
              </a:rPr>
              <a:t>A is in register $</a:t>
            </a:r>
            <a:r>
              <a:rPr lang="en-US" dirty="0" smtClean="0">
                <a:latin typeface="Comic Sans MS" panose="030F0702030302020204" pitchFamily="66" charset="0"/>
              </a:rPr>
              <a:t>s3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Compile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following C statement into MIPS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 code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h + A[8];</a:t>
            </a:r>
            <a:endParaRPr lang="ar-EG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73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(5) Sol.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8426"/>
            <a:ext cx="9601196" cy="416726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C </a:t>
            </a:r>
            <a:r>
              <a:rPr lang="en-US" dirty="0" smtClean="0">
                <a:latin typeface="Comic Sans MS" panose="030F0702030302020204" pitchFamily="66" charset="0"/>
              </a:rPr>
              <a:t>code: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h + A[8];</a:t>
            </a:r>
            <a:endParaRPr lang="ar-EG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MIPS code:</a:t>
            </a:r>
          </a:p>
          <a:p>
            <a:pPr marL="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32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($s3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		 # Memory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[$s3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+ 8*4] →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$s2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+ A[8] →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$s4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$s4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$t1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2*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 $t1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4*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$s3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#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$s3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+ 4*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(address of A[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lvl="1" indent="0" algn="l" rtl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		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Memory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[$t1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ar-EG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23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Memory organization (cont.)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Accessing the memory to obtain information requires specifying the “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 of the memory location</a:t>
            </a:r>
          </a:p>
          <a:p>
            <a:pPr algn="l" rtl="0"/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Addresses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are assigned to a single byte. “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Byte addressable memory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  <a:p>
            <a:pPr algn="l" rtl="0"/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Suppose </a:t>
            </a:r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k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 bits are used to hold the address of a memory 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location: </a:t>
            </a:r>
            <a:r>
              <a:rPr lang="en-US" altLang="ar-EG" dirty="0" smtClean="0">
                <a:solidFill>
                  <a:schemeClr val="tx1"/>
                </a:solidFill>
                <a:latin typeface="Arial" panose="020B0604020202020204" pitchFamily="34" charset="0"/>
              </a:rPr>
              <a:t>size </a:t>
            </a:r>
            <a:r>
              <a:rPr lang="en-US" altLang="ar-EG" dirty="0">
                <a:solidFill>
                  <a:schemeClr val="tx1"/>
                </a:solidFill>
                <a:latin typeface="Arial" panose="020B0604020202020204" pitchFamily="34" charset="0"/>
              </a:rPr>
              <a:t>of the memory in bytes is given </a:t>
            </a:r>
            <a:r>
              <a:rPr lang="en-US" altLang="ar-EG" dirty="0" smtClean="0">
                <a:solidFill>
                  <a:schemeClr val="tx1"/>
                </a:solidFill>
                <a:latin typeface="Arial" panose="020B0604020202020204" pitchFamily="34" charset="0"/>
              </a:rPr>
              <a:t>by </a:t>
            </a:r>
            <a:r>
              <a:rPr lang="en-US" altLang="ar-EG" dirty="0" smtClean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ar-EG" baseline="56000" dirty="0" smtClean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</a:p>
          <a:p>
            <a:pPr algn="l" rtl="0"/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 example, a </a:t>
            </a:r>
            <a:r>
              <a:rPr lang="en-US" altLang="ar-E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24-bit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address generates an address space of </a:t>
            </a:r>
            <a:r>
              <a:rPr lang="en-US" altLang="ar-EG" dirty="0" smtClean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ar-EG" baseline="56000" dirty="0" smtClean="0">
                <a:solidFill>
                  <a:srgbClr val="C00000"/>
                </a:solidFill>
                <a:latin typeface="Arial" panose="020B0604020202020204" pitchFamily="34" charset="0"/>
              </a:rPr>
              <a:t>24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(16,777,216) locations (bytes)</a:t>
            </a:r>
          </a:p>
          <a:p>
            <a:pPr algn="l" rtl="0"/>
            <a:endParaRPr lang="en-US" altLang="ar-EG" baseline="56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 rtl="0"/>
            <a:endParaRPr lang="en-US" altLang="ar-E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altLang="ar-E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altLang="ar-E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26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smtClean="0"/>
              <a:t>Memory Words</a:t>
            </a:r>
            <a:endParaRPr lang="en-US" altLang="ar-EG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4" y="2458386"/>
            <a:ext cx="7961573" cy="39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82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Memory organization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738439" y="2056208"/>
            <a:ext cx="2776537" cy="48085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ar-EG" altLang="ar-EG" u="none">
              <a:latin typeface="Arial" panose="020B0604020202020204" pitchFamily="34" charset="0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2751139" y="2380058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2759075" y="2732483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2744789" y="3073796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2746375" y="6548833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2746375" y="6212283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746375" y="3446858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2738439" y="5866208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2747964" y="5528071"/>
            <a:ext cx="2776537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5702301" y="2706874"/>
            <a:ext cx="4473575" cy="30083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ar-EG" altLang="ar-EG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02245" y="2742781"/>
            <a:ext cx="453681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rtl="0"/>
            <a:r>
              <a:rPr lang="en-US" altLang="ar-EG" u="none" dirty="0"/>
              <a:t>Consider a memory organization:</a:t>
            </a:r>
          </a:p>
          <a:p>
            <a:pPr algn="l" rtl="0"/>
            <a:r>
              <a:rPr lang="en-US" altLang="ar-EG" u="none" dirty="0"/>
              <a:t>16-bit memory </a:t>
            </a:r>
            <a:r>
              <a:rPr lang="en-US" altLang="ar-EG" u="none" dirty="0" smtClean="0"/>
              <a:t>addresses</a:t>
            </a:r>
          </a:p>
          <a:p>
            <a:pPr algn="l" rtl="0"/>
            <a:r>
              <a:rPr lang="en-US" altLang="ar-EG" u="none" dirty="0" smtClean="0">
                <a:solidFill>
                  <a:srgbClr val="CC3300"/>
                </a:solidFill>
              </a:rPr>
              <a:t>Size </a:t>
            </a:r>
            <a:r>
              <a:rPr lang="en-US" altLang="ar-EG" u="none" dirty="0">
                <a:solidFill>
                  <a:srgbClr val="CC3300"/>
                </a:solidFill>
              </a:rPr>
              <a:t>of the memory is </a:t>
            </a:r>
            <a:r>
              <a:rPr lang="en-US" altLang="ar-EG" u="none" dirty="0" smtClean="0">
                <a:solidFill>
                  <a:srgbClr val="CC3300"/>
                </a:solidFill>
              </a:rPr>
              <a:t>?</a:t>
            </a:r>
          </a:p>
          <a:p>
            <a:pPr algn="l" rtl="0"/>
            <a:r>
              <a:rPr lang="en-US" altLang="ar-EG" u="none" dirty="0" smtClean="0">
                <a:solidFill>
                  <a:srgbClr val="CC3300"/>
                </a:solidFill>
              </a:rPr>
              <a:t>               </a:t>
            </a:r>
            <a:r>
              <a:rPr lang="en-US" altLang="ar-EG" sz="2000" b="1" u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ar-EG" sz="2000" b="1" u="none" baseline="56000" dirty="0" smtClean="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  <a:r>
              <a:rPr lang="en-US" altLang="ar-EG" sz="2000" b="1" u="none" dirty="0" smtClean="0">
                <a:solidFill>
                  <a:srgbClr val="CC3300"/>
                </a:solidFill>
              </a:rPr>
              <a:t> Bytes</a:t>
            </a:r>
          </a:p>
          <a:p>
            <a:pPr algn="l" rtl="0"/>
            <a:r>
              <a:rPr lang="en-US" altLang="ar-EG" u="none" dirty="0" smtClean="0"/>
              <a:t>Word </a:t>
            </a:r>
            <a:r>
              <a:rPr lang="en-US" altLang="ar-EG" u="none" dirty="0"/>
              <a:t>length is 4 bytes</a:t>
            </a:r>
          </a:p>
          <a:p>
            <a:pPr algn="l" rtl="0"/>
            <a:r>
              <a:rPr lang="en-US" altLang="ar-EG" u="none" dirty="0"/>
              <a:t>Number of words </a:t>
            </a:r>
            <a:r>
              <a:rPr lang="en-US" altLang="ar-EG" u="none" dirty="0">
                <a:latin typeface="Times New Roman" panose="02020603050405020304" pitchFamily="18" charset="0"/>
              </a:rPr>
              <a:t>=</a:t>
            </a:r>
            <a:r>
              <a:rPr lang="en-US" altLang="ar-EG" u="none" dirty="0"/>
              <a:t> </a:t>
            </a:r>
            <a:r>
              <a:rPr lang="en-US" altLang="ar-EG" i="1" dirty="0">
                <a:latin typeface="Times New Roman" panose="02020603050405020304" pitchFamily="18" charset="0"/>
              </a:rPr>
              <a:t>Memory size(bytes</a:t>
            </a:r>
            <a:r>
              <a:rPr lang="en-US" altLang="ar-EG" dirty="0">
                <a:latin typeface="Times New Roman" panose="02020603050405020304" pitchFamily="18" charset="0"/>
              </a:rPr>
              <a:t>)</a:t>
            </a:r>
            <a:r>
              <a:rPr lang="en-US" altLang="ar-EG" i="1" dirty="0"/>
              <a:t> </a:t>
            </a:r>
            <a:r>
              <a:rPr lang="en-US" altLang="ar-EG" i="1" u="none" dirty="0"/>
              <a:t>= </a:t>
            </a:r>
            <a:r>
              <a:rPr lang="en-US" altLang="ar-EG" u="none" dirty="0" smtClean="0">
                <a:latin typeface="Times New Roman" panose="02020603050405020304" pitchFamily="18" charset="0"/>
              </a:rPr>
              <a:t>?</a:t>
            </a:r>
            <a:endParaRPr lang="en-US" altLang="ar-EG" i="1" dirty="0"/>
          </a:p>
          <a:p>
            <a:pPr algn="l" rtl="0"/>
            <a:r>
              <a:rPr lang="en-US" altLang="ar-EG" i="1" u="none" dirty="0"/>
              <a:t>                               </a:t>
            </a:r>
            <a:r>
              <a:rPr lang="en-US" altLang="ar-EG" i="1" u="none" dirty="0">
                <a:latin typeface="Times New Roman" panose="02020603050405020304" pitchFamily="18" charset="0"/>
              </a:rPr>
              <a:t>Word length(bytes</a:t>
            </a:r>
            <a:r>
              <a:rPr lang="en-US" altLang="ar-EG" i="1" u="none" dirty="0" smtClean="0">
                <a:latin typeface="Times New Roman" panose="02020603050405020304" pitchFamily="18" charset="0"/>
              </a:rPr>
              <a:t>)</a:t>
            </a:r>
          </a:p>
          <a:p>
            <a:pPr algn="l" rtl="0"/>
            <a:endParaRPr lang="en-US" altLang="ar-EG" u="none" dirty="0"/>
          </a:p>
          <a:p>
            <a:pPr algn="l" rtl="0"/>
            <a:r>
              <a:rPr lang="en-US" altLang="ar-EG" u="none" dirty="0"/>
              <a:t>Word #0 starts at Byte #0.</a:t>
            </a:r>
          </a:p>
          <a:p>
            <a:pPr algn="l" rtl="0"/>
            <a:r>
              <a:rPr lang="en-US" altLang="ar-EG" u="none" dirty="0"/>
              <a:t>Word #1 starts at Byte #4</a:t>
            </a:r>
            <a:r>
              <a:rPr lang="en-US" altLang="ar-EG" u="none" dirty="0" smtClean="0"/>
              <a:t>.</a:t>
            </a:r>
            <a:endParaRPr lang="en-US" altLang="ar-EG" u="none" dirty="0"/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3719457" y="2030808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3719457" y="2361008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3719457" y="2711846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3719457" y="3084908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3486391" y="6502796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65535</a:t>
            </a:r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3486391" y="6213871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65534</a:t>
            </a:r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3486391" y="5842396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65533</a:t>
            </a: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3486391" y="5507433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65532</a:t>
            </a:r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1892300" y="2032396"/>
            <a:ext cx="890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#0</a:t>
            </a:r>
          </a:p>
        </p:txBody>
      </p:sp>
      <p:sp>
        <p:nvSpPr>
          <p:cNvPr id="14360" name="Text Box 27"/>
          <p:cNvSpPr txBox="1">
            <a:spLocks noChangeArrowheads="1"/>
          </p:cNvSpPr>
          <p:nvPr/>
        </p:nvSpPr>
        <p:spPr bwMode="auto">
          <a:xfrm>
            <a:off x="1890714" y="3429396"/>
            <a:ext cx="890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#1</a:t>
            </a:r>
          </a:p>
        </p:txBody>
      </p:sp>
      <p:sp>
        <p:nvSpPr>
          <p:cNvPr id="14361" name="Text Box 28"/>
          <p:cNvSpPr txBox="1">
            <a:spLocks noChangeArrowheads="1"/>
          </p:cNvSpPr>
          <p:nvPr/>
        </p:nvSpPr>
        <p:spPr bwMode="auto">
          <a:xfrm>
            <a:off x="1901825" y="5497908"/>
            <a:ext cx="890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sz="1600" i="1" u="none">
                <a:latin typeface="Times New Roman" panose="02020603050405020304" pitchFamily="18" charset="0"/>
              </a:rPr>
              <a:t>Word #?</a:t>
            </a:r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>
            <a:off x="2781300" y="3796108"/>
            <a:ext cx="2776538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63" name="Text Box 31"/>
          <p:cNvSpPr txBox="1">
            <a:spLocks noChangeArrowheads="1"/>
          </p:cNvSpPr>
          <p:nvPr/>
        </p:nvSpPr>
        <p:spPr bwMode="auto">
          <a:xfrm>
            <a:off x="3671832" y="3426221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ar-EG" i="1" u="none">
                <a:latin typeface="Times New Roman" panose="02020603050405020304" pitchFamily="18" charset="0"/>
              </a:rPr>
              <a:t>Byte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47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Execution of an instruction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48328"/>
            <a:ext cx="9377595" cy="3587361"/>
          </a:xfrm>
        </p:spPr>
        <p:txBody>
          <a:bodyPr>
            <a:normAutofit/>
          </a:bodyPr>
          <a:lstStyle/>
          <a:p>
            <a:pPr algn="l" rtl="0"/>
            <a:r>
              <a:rPr lang="en-US" altLang="ar-EG" sz="2200" dirty="0" smtClean="0">
                <a:latin typeface="Comic Sans MS" panose="030F0702030302020204" pitchFamily="66" charset="0"/>
              </a:rPr>
              <a:t>The </a:t>
            </a:r>
            <a:r>
              <a:rPr lang="en-US" altLang="ar-EG" sz="2200" dirty="0">
                <a:latin typeface="Comic Sans MS" panose="030F0702030302020204" pitchFamily="66" charset="0"/>
              </a:rPr>
              <a:t>steps involved in the execution of an instruction by a processor:</a:t>
            </a:r>
          </a:p>
          <a:p>
            <a:pPr lvl="1" algn="l" rtl="0"/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Fetch</a:t>
            </a:r>
            <a:r>
              <a:rPr lang="en-US" altLang="ar-EG" sz="2200" dirty="0">
                <a:latin typeface="Comic Sans MS" panose="030F0702030302020204" pitchFamily="66" charset="0"/>
              </a:rPr>
              <a:t> an instruction from the memory.</a:t>
            </a:r>
          </a:p>
          <a:p>
            <a:pPr lvl="1" algn="l" rtl="0"/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Fetch</a:t>
            </a:r>
            <a:r>
              <a:rPr lang="en-US" altLang="ar-EG" sz="2200" dirty="0">
                <a:latin typeface="Comic Sans MS" panose="030F0702030302020204" pitchFamily="66" charset="0"/>
              </a:rPr>
              <a:t> the operands.</a:t>
            </a:r>
          </a:p>
          <a:p>
            <a:pPr lvl="1" algn="l" rtl="0"/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Execute</a:t>
            </a:r>
            <a:r>
              <a:rPr lang="en-US" altLang="ar-EG" sz="2200" dirty="0">
                <a:latin typeface="Comic Sans MS" panose="030F0702030302020204" pitchFamily="66" charset="0"/>
              </a:rPr>
              <a:t> the instruction.</a:t>
            </a:r>
          </a:p>
          <a:p>
            <a:pPr lvl="1" algn="l" rtl="0"/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Store</a:t>
            </a:r>
            <a:r>
              <a:rPr lang="en-US" altLang="ar-EG" sz="2200" dirty="0">
                <a:latin typeface="Comic Sans MS" panose="030F0702030302020204" pitchFamily="66" charset="0"/>
              </a:rPr>
              <a:t> the results.</a:t>
            </a:r>
          </a:p>
          <a:p>
            <a:pPr algn="l" rtl="0"/>
            <a:r>
              <a:rPr lang="en-US" altLang="ar-EG" sz="2200" dirty="0" smtClean="0">
                <a:latin typeface="Comic Sans MS" panose="030F0702030302020204" pitchFamily="66" charset="0"/>
              </a:rPr>
              <a:t>Basic </a:t>
            </a:r>
            <a:r>
              <a:rPr lang="en-US" altLang="ar-EG" sz="2200" dirty="0">
                <a:latin typeface="Comic Sans MS" panose="030F0702030302020204" pitchFamily="66" charset="0"/>
              </a:rPr>
              <a:t>processor architecture has several registers to assist in the execution of the instructions. </a:t>
            </a:r>
          </a:p>
          <a:p>
            <a:pPr lvl="1" algn="l" rtl="0"/>
            <a:endParaRPr lang="en-US" altLang="ar-EG" sz="2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8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Registers in the control path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406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Instruction Register (IR):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Instruction that is currently being executed.</a:t>
            </a:r>
          </a:p>
          <a:p>
            <a:pPr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Program Counter (PC):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Address of the next instruction to be fetched and executed.</a:t>
            </a:r>
          </a:p>
          <a:p>
            <a:pPr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Memory Address Register (MAR):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Address of the memory location to be accessed.</a:t>
            </a:r>
          </a:p>
          <a:p>
            <a:pPr algn="l" rtl="0"/>
            <a:r>
              <a:rPr lang="en-US" altLang="ar-EG" dirty="0">
                <a:solidFill>
                  <a:srgbClr val="C00000"/>
                </a:solidFill>
                <a:latin typeface="Comic Sans MS" panose="030F0702030302020204" pitchFamily="66" charset="0"/>
              </a:rPr>
              <a:t>Memory Data Register (MDR):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Data to be read into or read out of the current memory location, whose address is in the Memory Address Register (MAR).</a:t>
            </a:r>
          </a:p>
          <a:p>
            <a:pPr algn="l" rtl="0"/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94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839108"/>
            <a:ext cx="9601196" cy="1296648"/>
          </a:xfrm>
        </p:spPr>
        <p:txBody>
          <a:bodyPr/>
          <a:lstStyle/>
          <a:p>
            <a:r>
              <a:rPr lang="en-US" altLang="ar-EG" b="1" dirty="0" smtClean="0"/>
              <a:t>Basic Processor Architecture</a:t>
            </a:r>
          </a:p>
        </p:txBody>
      </p:sp>
      <p:grpSp>
        <p:nvGrpSpPr>
          <p:cNvPr id="5124" name="Group 69"/>
          <p:cNvGrpSpPr>
            <a:grpSpLocks/>
          </p:cNvGrpSpPr>
          <p:nvPr/>
        </p:nvGrpSpPr>
        <p:grpSpPr bwMode="auto">
          <a:xfrm>
            <a:off x="636060" y="2093913"/>
            <a:ext cx="10260538" cy="4154487"/>
            <a:chOff x="-599192" y="2087563"/>
            <a:chExt cx="10260538" cy="4154487"/>
          </a:xfrm>
        </p:grpSpPr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2189163" y="3471863"/>
              <a:ext cx="4578350" cy="2770187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E5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2189163" y="3471863"/>
              <a:ext cx="4578350" cy="2770187"/>
            </a:xfrm>
            <a:prstGeom prst="rect">
              <a:avLst/>
            </a:prstGeom>
            <a:solidFill>
              <a:srgbClr val="CCFF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935413" y="4589463"/>
              <a:ext cx="1085850" cy="330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3935413" y="4589463"/>
              <a:ext cx="1085850" cy="330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5931111" y="6002338"/>
              <a:ext cx="6347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Processor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30" name="Rectangle 12"/>
            <p:cNvSpPr>
              <a:spLocks noChangeArrowheads="1"/>
            </p:cNvSpPr>
            <p:nvPr/>
          </p:nvSpPr>
          <p:spPr bwMode="auto">
            <a:xfrm>
              <a:off x="2409825" y="4259263"/>
              <a:ext cx="1085850" cy="330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1" name="Rectangle 13"/>
            <p:cNvSpPr>
              <a:spLocks noChangeArrowheads="1"/>
            </p:cNvSpPr>
            <p:nvPr/>
          </p:nvSpPr>
          <p:spPr bwMode="auto">
            <a:xfrm>
              <a:off x="2409825" y="4259263"/>
              <a:ext cx="1085850" cy="330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2" name="Rectangle 14"/>
            <p:cNvSpPr>
              <a:spLocks noChangeArrowheads="1"/>
            </p:cNvSpPr>
            <p:nvPr/>
          </p:nvSpPr>
          <p:spPr bwMode="auto">
            <a:xfrm>
              <a:off x="2409825" y="4810125"/>
              <a:ext cx="1085850" cy="314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3" name="Rectangle 15"/>
            <p:cNvSpPr>
              <a:spLocks noChangeArrowheads="1"/>
            </p:cNvSpPr>
            <p:nvPr/>
          </p:nvSpPr>
          <p:spPr bwMode="auto">
            <a:xfrm>
              <a:off x="2409825" y="4810125"/>
              <a:ext cx="1085850" cy="3143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4" name="Rectangle 16"/>
            <p:cNvSpPr>
              <a:spLocks noChangeArrowheads="1"/>
            </p:cNvSpPr>
            <p:nvPr/>
          </p:nvSpPr>
          <p:spPr bwMode="auto">
            <a:xfrm>
              <a:off x="3935413" y="3724275"/>
              <a:ext cx="1085850" cy="314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5" name="Rectangle 17"/>
            <p:cNvSpPr>
              <a:spLocks noChangeArrowheads="1"/>
            </p:cNvSpPr>
            <p:nvPr/>
          </p:nvSpPr>
          <p:spPr bwMode="auto">
            <a:xfrm>
              <a:off x="3935413" y="3724275"/>
              <a:ext cx="1085850" cy="3143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6" name="Rectangle 18"/>
            <p:cNvSpPr>
              <a:spLocks noChangeArrowheads="1"/>
            </p:cNvSpPr>
            <p:nvPr/>
          </p:nvSpPr>
          <p:spPr bwMode="auto">
            <a:xfrm>
              <a:off x="3935413" y="4259263"/>
              <a:ext cx="1085850" cy="3302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7" name="Rectangle 19"/>
            <p:cNvSpPr>
              <a:spLocks noChangeArrowheads="1"/>
            </p:cNvSpPr>
            <p:nvPr/>
          </p:nvSpPr>
          <p:spPr bwMode="auto">
            <a:xfrm>
              <a:off x="3935413" y="4259263"/>
              <a:ext cx="1085850" cy="330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8" name="Rectangle 20"/>
            <p:cNvSpPr>
              <a:spLocks noChangeArrowheads="1"/>
            </p:cNvSpPr>
            <p:nvPr/>
          </p:nvSpPr>
          <p:spPr bwMode="auto">
            <a:xfrm>
              <a:off x="5461000" y="3724275"/>
              <a:ext cx="1085850" cy="7556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39" name="Rectangle 21"/>
            <p:cNvSpPr>
              <a:spLocks noChangeArrowheads="1"/>
            </p:cNvSpPr>
            <p:nvPr/>
          </p:nvSpPr>
          <p:spPr bwMode="auto">
            <a:xfrm>
              <a:off x="5461000" y="3724275"/>
              <a:ext cx="1085850" cy="75565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40" name="Rectangle 22"/>
            <p:cNvSpPr>
              <a:spLocks noChangeArrowheads="1"/>
            </p:cNvSpPr>
            <p:nvPr/>
          </p:nvSpPr>
          <p:spPr bwMode="auto">
            <a:xfrm>
              <a:off x="5461000" y="5030788"/>
              <a:ext cx="1085850" cy="7540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41" name="Rectangle 23"/>
            <p:cNvSpPr>
              <a:spLocks noChangeArrowheads="1"/>
            </p:cNvSpPr>
            <p:nvPr/>
          </p:nvSpPr>
          <p:spPr bwMode="auto">
            <a:xfrm>
              <a:off x="5461000" y="5030788"/>
              <a:ext cx="1085850" cy="75406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42" name="Freeform 24"/>
            <p:cNvSpPr>
              <a:spLocks/>
            </p:cNvSpPr>
            <p:nvPr/>
          </p:nvSpPr>
          <p:spPr bwMode="auto">
            <a:xfrm>
              <a:off x="4376738" y="2622550"/>
              <a:ext cx="203200" cy="330200"/>
            </a:xfrm>
            <a:custGeom>
              <a:avLst/>
              <a:gdLst>
                <a:gd name="T0" fmla="*/ 2147483647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0 h 21"/>
                <a:gd name="T8" fmla="*/ 0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1"/>
                <a:gd name="T23" fmla="*/ 13 w 1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1">
                  <a:moveTo>
                    <a:pt x="10" y="21"/>
                  </a:moveTo>
                  <a:lnTo>
                    <a:pt x="10" y="11"/>
                  </a:lnTo>
                  <a:lnTo>
                    <a:pt x="13" y="11"/>
                  </a:lnTo>
                  <a:lnTo>
                    <a:pt x="7" y="0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2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43" name="Freeform 25"/>
            <p:cNvSpPr>
              <a:spLocks/>
            </p:cNvSpPr>
            <p:nvPr/>
          </p:nvSpPr>
          <p:spPr bwMode="auto">
            <a:xfrm>
              <a:off x="5130800" y="2622550"/>
              <a:ext cx="220663" cy="330200"/>
            </a:xfrm>
            <a:custGeom>
              <a:avLst/>
              <a:gdLst>
                <a:gd name="T0" fmla="*/ 2147483647 w 14"/>
                <a:gd name="T1" fmla="*/ 2147483647 h 21"/>
                <a:gd name="T2" fmla="*/ 2147483647 w 14"/>
                <a:gd name="T3" fmla="*/ 2147483647 h 21"/>
                <a:gd name="T4" fmla="*/ 2147483647 w 14"/>
                <a:gd name="T5" fmla="*/ 2147483647 h 21"/>
                <a:gd name="T6" fmla="*/ 2147483647 w 14"/>
                <a:gd name="T7" fmla="*/ 0 h 21"/>
                <a:gd name="T8" fmla="*/ 0 w 14"/>
                <a:gd name="T9" fmla="*/ 2147483647 h 21"/>
                <a:gd name="T10" fmla="*/ 2147483647 w 14"/>
                <a:gd name="T11" fmla="*/ 2147483647 h 21"/>
                <a:gd name="T12" fmla="*/ 2147483647 w 14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10" y="21"/>
                  </a:moveTo>
                  <a:lnTo>
                    <a:pt x="10" y="11"/>
                  </a:lnTo>
                  <a:lnTo>
                    <a:pt x="14" y="11"/>
                  </a:lnTo>
                  <a:lnTo>
                    <a:pt x="7" y="0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2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44" name="Freeform 26"/>
            <p:cNvSpPr>
              <a:spLocks/>
            </p:cNvSpPr>
            <p:nvPr/>
          </p:nvSpPr>
          <p:spPr bwMode="auto">
            <a:xfrm>
              <a:off x="5287963" y="2952750"/>
              <a:ext cx="771525" cy="441325"/>
            </a:xfrm>
            <a:custGeom>
              <a:avLst/>
              <a:gdLst>
                <a:gd name="T0" fmla="*/ 2147483647 w 49"/>
                <a:gd name="T1" fmla="*/ 2147483647 h 28"/>
                <a:gd name="T2" fmla="*/ 2147483647 w 49"/>
                <a:gd name="T3" fmla="*/ 2147483647 h 28"/>
                <a:gd name="T4" fmla="*/ 0 w 49"/>
                <a:gd name="T5" fmla="*/ 2147483647 h 28"/>
                <a:gd name="T6" fmla="*/ 0 w 49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28"/>
                  </a:moveTo>
                  <a:lnTo>
                    <a:pt x="49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45" name="Freeform 27"/>
            <p:cNvSpPr>
              <a:spLocks/>
            </p:cNvSpPr>
            <p:nvPr/>
          </p:nvSpPr>
          <p:spPr bwMode="auto">
            <a:xfrm>
              <a:off x="5178425" y="2952750"/>
              <a:ext cx="771525" cy="48736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0 w 49"/>
                <a:gd name="T5" fmla="*/ 2147483647 h 31"/>
                <a:gd name="T6" fmla="*/ 0 w 49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1"/>
                <a:gd name="T14" fmla="*/ 49 w 4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1">
                  <a:moveTo>
                    <a:pt x="49" y="31"/>
                  </a:moveTo>
                  <a:lnTo>
                    <a:pt x="49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46" name="Rectangle 28"/>
            <p:cNvSpPr>
              <a:spLocks noChangeArrowheads="1"/>
            </p:cNvSpPr>
            <p:nvPr/>
          </p:nvSpPr>
          <p:spPr bwMode="auto">
            <a:xfrm>
              <a:off x="3825875" y="2260600"/>
              <a:ext cx="1203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ar-EG" b="1" u="none" dirty="0">
                  <a:solidFill>
                    <a:srgbClr val="C00000"/>
                  </a:solidFill>
                  <a:latin typeface="Nimbus Roman No9 L" charset="0"/>
                </a:rPr>
                <a:t>Memory</a:t>
              </a:r>
              <a:endParaRPr lang="en-US" altLang="ar-EG" b="1" u="none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7" name="Rectangle 29"/>
            <p:cNvSpPr>
              <a:spLocks noChangeArrowheads="1"/>
            </p:cNvSpPr>
            <p:nvPr/>
          </p:nvSpPr>
          <p:spPr bwMode="auto">
            <a:xfrm>
              <a:off x="3935413" y="5470525"/>
              <a:ext cx="1085850" cy="314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48" name="Rectangle 30"/>
            <p:cNvSpPr>
              <a:spLocks noChangeArrowheads="1"/>
            </p:cNvSpPr>
            <p:nvPr/>
          </p:nvSpPr>
          <p:spPr bwMode="auto">
            <a:xfrm>
              <a:off x="3935413" y="5470525"/>
              <a:ext cx="1085850" cy="3143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49" name="Rectangle 31"/>
            <p:cNvSpPr>
              <a:spLocks noChangeArrowheads="1"/>
            </p:cNvSpPr>
            <p:nvPr/>
          </p:nvSpPr>
          <p:spPr bwMode="auto">
            <a:xfrm>
              <a:off x="2839718" y="4338638"/>
              <a:ext cx="1971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PC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0" name="Rectangle 32"/>
            <p:cNvSpPr>
              <a:spLocks noChangeArrowheads="1"/>
            </p:cNvSpPr>
            <p:nvPr/>
          </p:nvSpPr>
          <p:spPr bwMode="auto">
            <a:xfrm>
              <a:off x="2881313" y="4873625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IR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1" name="Rectangle 33"/>
            <p:cNvSpPr>
              <a:spLocks noChangeArrowheads="1"/>
            </p:cNvSpPr>
            <p:nvPr/>
          </p:nvSpPr>
          <p:spPr bwMode="auto">
            <a:xfrm>
              <a:off x="4310121" y="3787775"/>
              <a:ext cx="3222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MDR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2" name="Rectangle 34"/>
            <p:cNvSpPr>
              <a:spLocks noChangeArrowheads="1"/>
            </p:cNvSpPr>
            <p:nvPr/>
          </p:nvSpPr>
          <p:spPr bwMode="auto">
            <a:xfrm>
              <a:off x="5762985" y="4006850"/>
              <a:ext cx="45525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Control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3" name="Rectangle 35"/>
            <p:cNvSpPr>
              <a:spLocks noChangeArrowheads="1"/>
            </p:cNvSpPr>
            <p:nvPr/>
          </p:nvSpPr>
          <p:spPr bwMode="auto">
            <a:xfrm>
              <a:off x="5867908" y="5313363"/>
              <a:ext cx="27571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ALU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4" name="Rectangle 36"/>
            <p:cNvSpPr>
              <a:spLocks noChangeArrowheads="1"/>
            </p:cNvSpPr>
            <p:nvPr/>
          </p:nvSpPr>
          <p:spPr bwMode="auto">
            <a:xfrm>
              <a:off x="4285565" y="5502275"/>
              <a:ext cx="3991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R(n-1)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5" name="Rectangle 39"/>
            <p:cNvSpPr>
              <a:spLocks noChangeArrowheads="1"/>
            </p:cNvSpPr>
            <p:nvPr/>
          </p:nvSpPr>
          <p:spPr bwMode="auto">
            <a:xfrm>
              <a:off x="4485903" y="5597525"/>
              <a:ext cx="3847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900" u="none">
                  <a:solidFill>
                    <a:srgbClr val="000000"/>
                  </a:solidFill>
                  <a:latin typeface="Nimbus Roman No9 L" charset="0"/>
                </a:rPr>
                <a:t>-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56" name="Rectangle 40"/>
            <p:cNvSpPr>
              <a:spLocks noChangeArrowheads="1"/>
            </p:cNvSpPr>
            <p:nvPr/>
          </p:nvSpPr>
          <p:spPr bwMode="auto">
            <a:xfrm>
              <a:off x="3935413" y="4919663"/>
              <a:ext cx="1085850" cy="5349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57" name="Rectangle 41"/>
            <p:cNvSpPr>
              <a:spLocks noChangeArrowheads="1"/>
            </p:cNvSpPr>
            <p:nvPr/>
          </p:nvSpPr>
          <p:spPr bwMode="auto">
            <a:xfrm>
              <a:off x="3935413" y="4919663"/>
              <a:ext cx="1085850" cy="534987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58" name="Freeform 42"/>
            <p:cNvSpPr>
              <a:spLocks/>
            </p:cNvSpPr>
            <p:nvPr/>
          </p:nvSpPr>
          <p:spPr bwMode="auto">
            <a:xfrm>
              <a:off x="4470400" y="5060950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0 h 20"/>
                <a:gd name="T6" fmla="*/ 0 w 20"/>
                <a:gd name="T7" fmla="*/ 2147483647 h 20"/>
                <a:gd name="T8" fmla="*/ 0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0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0"/>
                <a:gd name="T35" fmla="*/ 20 w 2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0">
                  <a:moveTo>
                    <a:pt x="10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59" name="Freeform 43"/>
            <p:cNvSpPr>
              <a:spLocks/>
            </p:cNvSpPr>
            <p:nvPr/>
          </p:nvSpPr>
          <p:spPr bwMode="auto">
            <a:xfrm>
              <a:off x="4470400" y="5076825"/>
              <a:ext cx="15875" cy="158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7 h 1"/>
                <a:gd name="T6" fmla="*/ 2147483647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60" name="Freeform 44"/>
            <p:cNvSpPr>
              <a:spLocks/>
            </p:cNvSpPr>
            <p:nvPr/>
          </p:nvSpPr>
          <p:spPr bwMode="auto">
            <a:xfrm>
              <a:off x="4470400" y="5172075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0 h 20"/>
                <a:gd name="T6" fmla="*/ 0 w 20"/>
                <a:gd name="T7" fmla="*/ 2147483647 h 20"/>
                <a:gd name="T8" fmla="*/ 0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0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0"/>
                <a:gd name="T35" fmla="*/ 20 w 2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0">
                  <a:moveTo>
                    <a:pt x="10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61" name="Freeform 45"/>
            <p:cNvSpPr>
              <a:spLocks/>
            </p:cNvSpPr>
            <p:nvPr/>
          </p:nvSpPr>
          <p:spPr bwMode="auto">
            <a:xfrm>
              <a:off x="4470400" y="5187950"/>
              <a:ext cx="15875" cy="158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7 h 1"/>
                <a:gd name="T6" fmla="*/ 2147483647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62" name="Freeform 46"/>
            <p:cNvSpPr>
              <a:spLocks/>
            </p:cNvSpPr>
            <p:nvPr/>
          </p:nvSpPr>
          <p:spPr bwMode="auto">
            <a:xfrm>
              <a:off x="4470400" y="5281613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0 h 20"/>
                <a:gd name="T4" fmla="*/ 0 w 20"/>
                <a:gd name="T5" fmla="*/ 0 h 20"/>
                <a:gd name="T6" fmla="*/ 0 w 20"/>
                <a:gd name="T7" fmla="*/ 2147483647 h 20"/>
                <a:gd name="T8" fmla="*/ 0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0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0"/>
                <a:gd name="T35" fmla="*/ 20 w 2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0">
                  <a:moveTo>
                    <a:pt x="10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63" name="Freeform 47"/>
            <p:cNvSpPr>
              <a:spLocks/>
            </p:cNvSpPr>
            <p:nvPr/>
          </p:nvSpPr>
          <p:spPr bwMode="auto">
            <a:xfrm>
              <a:off x="4470400" y="5297488"/>
              <a:ext cx="15875" cy="158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7 h 1"/>
                <a:gd name="T6" fmla="*/ 2147483647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64" name="Rectangle 48"/>
            <p:cNvSpPr>
              <a:spLocks noChangeArrowheads="1"/>
            </p:cNvSpPr>
            <p:nvPr/>
          </p:nvSpPr>
          <p:spPr bwMode="auto">
            <a:xfrm>
              <a:off x="4374985" y="4637088"/>
              <a:ext cx="18114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R1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65" name="Rectangle 50"/>
            <p:cNvSpPr>
              <a:spLocks noChangeArrowheads="1"/>
            </p:cNvSpPr>
            <p:nvPr/>
          </p:nvSpPr>
          <p:spPr bwMode="auto">
            <a:xfrm>
              <a:off x="4374985" y="4306888"/>
              <a:ext cx="18114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R0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66" name="Freeform 52"/>
            <p:cNvSpPr>
              <a:spLocks/>
            </p:cNvSpPr>
            <p:nvPr/>
          </p:nvSpPr>
          <p:spPr bwMode="auto">
            <a:xfrm>
              <a:off x="5886450" y="3394075"/>
              <a:ext cx="220663" cy="330200"/>
            </a:xfrm>
            <a:custGeom>
              <a:avLst/>
              <a:gdLst>
                <a:gd name="T0" fmla="*/ 2147483647 w 139"/>
                <a:gd name="T1" fmla="*/ 0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0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0 h 208"/>
                <a:gd name="T14" fmla="*/ 2147483647 w 139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208"/>
                <a:gd name="T26" fmla="*/ 139 w 139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208">
                  <a:moveTo>
                    <a:pt x="109" y="0"/>
                  </a:moveTo>
                  <a:lnTo>
                    <a:pt x="109" y="99"/>
                  </a:lnTo>
                  <a:lnTo>
                    <a:pt x="139" y="99"/>
                  </a:lnTo>
                  <a:lnTo>
                    <a:pt x="69" y="208"/>
                  </a:lnTo>
                  <a:lnTo>
                    <a:pt x="0" y="99"/>
                  </a:lnTo>
                  <a:lnTo>
                    <a:pt x="40" y="99"/>
                  </a:lnTo>
                  <a:lnTo>
                    <a:pt x="40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67" name="Freeform 53"/>
            <p:cNvSpPr>
              <a:spLocks/>
            </p:cNvSpPr>
            <p:nvPr/>
          </p:nvSpPr>
          <p:spPr bwMode="auto">
            <a:xfrm>
              <a:off x="5886450" y="3394075"/>
              <a:ext cx="220663" cy="330200"/>
            </a:xfrm>
            <a:custGeom>
              <a:avLst/>
              <a:gdLst>
                <a:gd name="T0" fmla="*/ 2147483647 w 14"/>
                <a:gd name="T1" fmla="*/ 0 h 21"/>
                <a:gd name="T2" fmla="*/ 2147483647 w 14"/>
                <a:gd name="T3" fmla="*/ 2147483647 h 21"/>
                <a:gd name="T4" fmla="*/ 2147483647 w 14"/>
                <a:gd name="T5" fmla="*/ 2147483647 h 21"/>
                <a:gd name="T6" fmla="*/ 2147483647 w 14"/>
                <a:gd name="T7" fmla="*/ 2147483647 h 21"/>
                <a:gd name="T8" fmla="*/ 0 w 14"/>
                <a:gd name="T9" fmla="*/ 2147483647 h 21"/>
                <a:gd name="T10" fmla="*/ 2147483647 w 14"/>
                <a:gd name="T11" fmla="*/ 2147483647 h 21"/>
                <a:gd name="T12" fmla="*/ 2147483647 w 14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11" y="0"/>
                  </a:moveTo>
                  <a:lnTo>
                    <a:pt x="11" y="10"/>
                  </a:lnTo>
                  <a:lnTo>
                    <a:pt x="14" y="10"/>
                  </a:lnTo>
                  <a:lnTo>
                    <a:pt x="7" y="21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68" name="Freeform 54"/>
            <p:cNvSpPr>
              <a:spLocks/>
            </p:cNvSpPr>
            <p:nvPr/>
          </p:nvSpPr>
          <p:spPr bwMode="auto">
            <a:xfrm>
              <a:off x="4376738" y="3394075"/>
              <a:ext cx="203200" cy="330200"/>
            </a:xfrm>
            <a:custGeom>
              <a:avLst/>
              <a:gdLst>
                <a:gd name="T0" fmla="*/ 2147483647 w 128"/>
                <a:gd name="T1" fmla="*/ 0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0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0 h 208"/>
                <a:gd name="T14" fmla="*/ 2147483647 w 128"/>
                <a:gd name="T15" fmla="*/ 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208"/>
                <a:gd name="T26" fmla="*/ 128 w 128"/>
                <a:gd name="T27" fmla="*/ 208 h 2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208">
                  <a:moveTo>
                    <a:pt x="99" y="0"/>
                  </a:moveTo>
                  <a:lnTo>
                    <a:pt x="99" y="99"/>
                  </a:lnTo>
                  <a:lnTo>
                    <a:pt x="128" y="99"/>
                  </a:lnTo>
                  <a:lnTo>
                    <a:pt x="69" y="208"/>
                  </a:lnTo>
                  <a:lnTo>
                    <a:pt x="0" y="99"/>
                  </a:lnTo>
                  <a:lnTo>
                    <a:pt x="29" y="99"/>
                  </a:lnTo>
                  <a:lnTo>
                    <a:pt x="2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69" name="Freeform 55"/>
            <p:cNvSpPr>
              <a:spLocks/>
            </p:cNvSpPr>
            <p:nvPr/>
          </p:nvSpPr>
          <p:spPr bwMode="auto">
            <a:xfrm>
              <a:off x="4376738" y="3394075"/>
              <a:ext cx="203200" cy="330200"/>
            </a:xfrm>
            <a:custGeom>
              <a:avLst/>
              <a:gdLst>
                <a:gd name="T0" fmla="*/ 2147483647 w 13"/>
                <a:gd name="T1" fmla="*/ 0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0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1"/>
                <a:gd name="T23" fmla="*/ 13 w 1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1">
                  <a:moveTo>
                    <a:pt x="10" y="0"/>
                  </a:moveTo>
                  <a:lnTo>
                    <a:pt x="10" y="10"/>
                  </a:lnTo>
                  <a:lnTo>
                    <a:pt x="13" y="10"/>
                  </a:lnTo>
                  <a:lnTo>
                    <a:pt x="7" y="2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70" name="Freeform 56"/>
            <p:cNvSpPr>
              <a:spLocks/>
            </p:cNvSpPr>
            <p:nvPr/>
          </p:nvSpPr>
          <p:spPr bwMode="auto">
            <a:xfrm>
              <a:off x="2897188" y="2622550"/>
              <a:ext cx="928687" cy="1101725"/>
            </a:xfrm>
            <a:custGeom>
              <a:avLst/>
              <a:gdLst>
                <a:gd name="T0" fmla="*/ 2147483647 w 585"/>
                <a:gd name="T1" fmla="*/ 2147483647 h 694"/>
                <a:gd name="T2" fmla="*/ 2147483647 w 585"/>
                <a:gd name="T3" fmla="*/ 2147483647 h 694"/>
                <a:gd name="T4" fmla="*/ 2147483647 w 585"/>
                <a:gd name="T5" fmla="*/ 2147483647 h 694"/>
                <a:gd name="T6" fmla="*/ 2147483647 w 585"/>
                <a:gd name="T7" fmla="*/ 2147483647 h 694"/>
                <a:gd name="T8" fmla="*/ 2147483647 w 585"/>
                <a:gd name="T9" fmla="*/ 2147483647 h 694"/>
                <a:gd name="T10" fmla="*/ 2147483647 w 585"/>
                <a:gd name="T11" fmla="*/ 0 h 694"/>
                <a:gd name="T12" fmla="*/ 2147483647 w 585"/>
                <a:gd name="T13" fmla="*/ 2147483647 h 694"/>
                <a:gd name="T14" fmla="*/ 2147483647 w 585"/>
                <a:gd name="T15" fmla="*/ 2147483647 h 694"/>
                <a:gd name="T16" fmla="*/ 2147483647 w 585"/>
                <a:gd name="T17" fmla="*/ 2147483647 h 694"/>
                <a:gd name="T18" fmla="*/ 0 w 585"/>
                <a:gd name="T19" fmla="*/ 2147483647 h 694"/>
                <a:gd name="T20" fmla="*/ 0 w 585"/>
                <a:gd name="T21" fmla="*/ 2147483647 h 694"/>
                <a:gd name="T22" fmla="*/ 2147483647 w 585"/>
                <a:gd name="T23" fmla="*/ 2147483647 h 6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5"/>
                <a:gd name="T37" fmla="*/ 0 h 694"/>
                <a:gd name="T38" fmla="*/ 585 w 585"/>
                <a:gd name="T39" fmla="*/ 694 h 6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5" h="694">
                  <a:moveTo>
                    <a:pt x="69" y="694"/>
                  </a:moveTo>
                  <a:lnTo>
                    <a:pt x="69" y="377"/>
                  </a:lnTo>
                  <a:lnTo>
                    <a:pt x="545" y="377"/>
                  </a:lnTo>
                  <a:lnTo>
                    <a:pt x="545" y="109"/>
                  </a:lnTo>
                  <a:lnTo>
                    <a:pt x="585" y="109"/>
                  </a:lnTo>
                  <a:lnTo>
                    <a:pt x="515" y="0"/>
                  </a:lnTo>
                  <a:lnTo>
                    <a:pt x="446" y="109"/>
                  </a:lnTo>
                  <a:lnTo>
                    <a:pt x="476" y="109"/>
                  </a:lnTo>
                  <a:lnTo>
                    <a:pt x="476" y="317"/>
                  </a:lnTo>
                  <a:lnTo>
                    <a:pt x="0" y="317"/>
                  </a:lnTo>
                  <a:lnTo>
                    <a:pt x="0" y="694"/>
                  </a:lnTo>
                  <a:lnTo>
                    <a:pt x="69" y="6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71" name="Freeform 57"/>
            <p:cNvSpPr>
              <a:spLocks/>
            </p:cNvSpPr>
            <p:nvPr/>
          </p:nvSpPr>
          <p:spPr bwMode="auto">
            <a:xfrm>
              <a:off x="2897188" y="2622550"/>
              <a:ext cx="928687" cy="1101725"/>
            </a:xfrm>
            <a:custGeom>
              <a:avLst/>
              <a:gdLst>
                <a:gd name="T0" fmla="*/ 2147483647 w 59"/>
                <a:gd name="T1" fmla="*/ 2147483647 h 70"/>
                <a:gd name="T2" fmla="*/ 2147483647 w 59"/>
                <a:gd name="T3" fmla="*/ 2147483647 h 70"/>
                <a:gd name="T4" fmla="*/ 2147483647 w 59"/>
                <a:gd name="T5" fmla="*/ 2147483647 h 70"/>
                <a:gd name="T6" fmla="*/ 2147483647 w 59"/>
                <a:gd name="T7" fmla="*/ 2147483647 h 70"/>
                <a:gd name="T8" fmla="*/ 2147483647 w 59"/>
                <a:gd name="T9" fmla="*/ 2147483647 h 70"/>
                <a:gd name="T10" fmla="*/ 2147483647 w 59"/>
                <a:gd name="T11" fmla="*/ 0 h 70"/>
                <a:gd name="T12" fmla="*/ 2147483647 w 59"/>
                <a:gd name="T13" fmla="*/ 2147483647 h 70"/>
                <a:gd name="T14" fmla="*/ 2147483647 w 59"/>
                <a:gd name="T15" fmla="*/ 2147483647 h 70"/>
                <a:gd name="T16" fmla="*/ 2147483647 w 59"/>
                <a:gd name="T17" fmla="*/ 2147483647 h 70"/>
                <a:gd name="T18" fmla="*/ 0 w 59"/>
                <a:gd name="T19" fmla="*/ 2147483647 h 70"/>
                <a:gd name="T20" fmla="*/ 0 w 59"/>
                <a:gd name="T21" fmla="*/ 214748364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70"/>
                <a:gd name="T35" fmla="*/ 59 w 59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70">
                  <a:moveTo>
                    <a:pt x="7" y="70"/>
                  </a:moveTo>
                  <a:lnTo>
                    <a:pt x="7" y="38"/>
                  </a:lnTo>
                  <a:lnTo>
                    <a:pt x="55" y="38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52" y="0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7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72" name="Rectangle 58"/>
            <p:cNvSpPr>
              <a:spLocks noChangeArrowheads="1"/>
            </p:cNvSpPr>
            <p:nvPr/>
          </p:nvSpPr>
          <p:spPr bwMode="auto">
            <a:xfrm>
              <a:off x="3495675" y="2087563"/>
              <a:ext cx="1965325" cy="53498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73" name="Rectangle 59"/>
            <p:cNvSpPr>
              <a:spLocks noChangeArrowheads="1"/>
            </p:cNvSpPr>
            <p:nvPr/>
          </p:nvSpPr>
          <p:spPr bwMode="auto">
            <a:xfrm>
              <a:off x="2409825" y="3724275"/>
              <a:ext cx="1085850" cy="314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74" name="Rectangle 60"/>
            <p:cNvSpPr>
              <a:spLocks noChangeArrowheads="1"/>
            </p:cNvSpPr>
            <p:nvPr/>
          </p:nvSpPr>
          <p:spPr bwMode="auto">
            <a:xfrm>
              <a:off x="2409825" y="3724275"/>
              <a:ext cx="1085850" cy="3143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5175" name="Rectangle 61"/>
            <p:cNvSpPr>
              <a:spLocks noChangeArrowheads="1"/>
            </p:cNvSpPr>
            <p:nvPr/>
          </p:nvSpPr>
          <p:spPr bwMode="auto">
            <a:xfrm>
              <a:off x="2801938" y="3787775"/>
              <a:ext cx="3190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MAR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76" name="Rectangle 62"/>
            <p:cNvSpPr>
              <a:spLocks noChangeArrowheads="1"/>
            </p:cNvSpPr>
            <p:nvPr/>
          </p:nvSpPr>
          <p:spPr bwMode="auto">
            <a:xfrm>
              <a:off x="3974340" y="5832475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i="1" u="none">
                  <a:solidFill>
                    <a:srgbClr val="000000"/>
                  </a:solidFill>
                  <a:latin typeface="Nimbus Roman No9 L" charset="0"/>
                </a:rPr>
                <a:t>n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77" name="Rectangle 63"/>
            <p:cNvSpPr>
              <a:spLocks noChangeArrowheads="1"/>
            </p:cNvSpPr>
            <p:nvPr/>
          </p:nvSpPr>
          <p:spPr bwMode="auto">
            <a:xfrm>
              <a:off x="3907718" y="5832475"/>
              <a:ext cx="105798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 general purpose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78" name="Rectangle 64"/>
            <p:cNvSpPr>
              <a:spLocks noChangeArrowheads="1"/>
            </p:cNvSpPr>
            <p:nvPr/>
          </p:nvSpPr>
          <p:spPr bwMode="auto">
            <a:xfrm>
              <a:off x="4163551" y="5975350"/>
              <a:ext cx="54021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ar-EG" sz="1100" u="none">
                  <a:solidFill>
                    <a:srgbClr val="000000"/>
                  </a:solidFill>
                  <a:latin typeface="Nimbus Roman No9 L" charset="0"/>
                </a:rPr>
                <a:t>registers</a:t>
              </a:r>
              <a:endParaRPr lang="en-US" altLang="ar-EG" sz="2400" u="none">
                <a:latin typeface="Times New Roman" panose="02020603050405020304" pitchFamily="18" charset="0"/>
              </a:endParaRPr>
            </a:p>
          </p:txBody>
        </p:sp>
        <p:sp>
          <p:nvSpPr>
            <p:cNvPr id="5179" name="Line 65"/>
            <p:cNvSpPr>
              <a:spLocks noChangeShapeType="1"/>
            </p:cNvSpPr>
            <p:nvPr/>
          </p:nvSpPr>
          <p:spPr bwMode="auto">
            <a:xfrm flipV="1">
              <a:off x="4533900" y="2952750"/>
              <a:ext cx="1588" cy="4873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80" name="Line 66"/>
            <p:cNvSpPr>
              <a:spLocks noChangeShapeType="1"/>
            </p:cNvSpPr>
            <p:nvPr/>
          </p:nvSpPr>
          <p:spPr bwMode="auto">
            <a:xfrm flipV="1">
              <a:off x="4422775" y="2952750"/>
              <a:ext cx="1588" cy="4873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5181" name="Text Box 68"/>
            <p:cNvSpPr txBox="1">
              <a:spLocks noChangeArrowheads="1"/>
            </p:cNvSpPr>
            <p:nvPr/>
          </p:nvSpPr>
          <p:spPr bwMode="auto">
            <a:xfrm>
              <a:off x="6959600" y="2196092"/>
              <a:ext cx="2428875" cy="58102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ar-EG" sz="1600" u="none" dirty="0"/>
                <a:t>Address of the memory</a:t>
              </a:r>
            </a:p>
            <a:p>
              <a:pPr algn="l"/>
              <a:r>
                <a:rPr lang="en-US" altLang="ar-EG" sz="1600" u="none" dirty="0"/>
                <a:t>location to be accessed</a:t>
              </a:r>
            </a:p>
          </p:txBody>
        </p:sp>
        <p:sp>
          <p:nvSpPr>
            <p:cNvPr id="5182" name="Text Box 69"/>
            <p:cNvSpPr txBox="1">
              <a:spLocks noChangeArrowheads="1"/>
            </p:cNvSpPr>
            <p:nvPr/>
          </p:nvSpPr>
          <p:spPr bwMode="auto">
            <a:xfrm>
              <a:off x="-599192" y="2576093"/>
              <a:ext cx="2592388" cy="8255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ar-EG" sz="1600" u="none" dirty="0"/>
                <a:t>Address of the next</a:t>
              </a:r>
            </a:p>
            <a:p>
              <a:pPr algn="l"/>
              <a:r>
                <a:rPr lang="en-US" altLang="ar-EG" sz="1600" u="none" dirty="0"/>
                <a:t>instruction to be fetched</a:t>
              </a:r>
            </a:p>
            <a:p>
              <a:pPr algn="l"/>
              <a:r>
                <a:rPr lang="en-US" altLang="ar-EG" sz="1600" u="none" dirty="0"/>
                <a:t>and executed.</a:t>
              </a:r>
            </a:p>
          </p:txBody>
        </p:sp>
        <p:sp>
          <p:nvSpPr>
            <p:cNvPr id="5183" name="Text Box 71"/>
            <p:cNvSpPr txBox="1">
              <a:spLocks noChangeArrowheads="1"/>
            </p:cNvSpPr>
            <p:nvPr/>
          </p:nvSpPr>
          <p:spPr bwMode="auto">
            <a:xfrm>
              <a:off x="-475929" y="4964607"/>
              <a:ext cx="1958975" cy="8255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ar-EG" sz="1600" u="none" dirty="0"/>
                <a:t>Instruction that is</a:t>
              </a:r>
            </a:p>
            <a:p>
              <a:pPr algn="l"/>
              <a:r>
                <a:rPr lang="en-US" altLang="ar-EG" sz="1600" u="none" dirty="0"/>
                <a:t>currently being</a:t>
              </a:r>
            </a:p>
            <a:p>
              <a:pPr algn="l"/>
              <a:r>
                <a:rPr lang="en-US" altLang="ar-EG" sz="1600" u="none" dirty="0"/>
                <a:t>executed</a:t>
              </a:r>
            </a:p>
          </p:txBody>
        </p:sp>
        <p:sp>
          <p:nvSpPr>
            <p:cNvPr id="5184" name="Text Box 72"/>
            <p:cNvSpPr txBox="1">
              <a:spLocks noChangeArrowheads="1"/>
            </p:cNvSpPr>
            <p:nvPr/>
          </p:nvSpPr>
          <p:spPr bwMode="auto">
            <a:xfrm>
              <a:off x="7180083" y="3089685"/>
              <a:ext cx="2481263" cy="8255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ar-EG" sz="1600" u="none" dirty="0"/>
                <a:t>Data to be read into or </a:t>
              </a:r>
            </a:p>
            <a:p>
              <a:pPr algn="l"/>
              <a:r>
                <a:rPr lang="en-US" altLang="ar-EG" sz="1600" u="none" dirty="0"/>
                <a:t>read out of the current </a:t>
              </a:r>
            </a:p>
            <a:p>
              <a:pPr algn="l"/>
              <a:r>
                <a:rPr lang="en-US" altLang="ar-EG" sz="1600" u="none" dirty="0"/>
                <a:t>location</a:t>
              </a:r>
            </a:p>
          </p:txBody>
        </p:sp>
        <p:sp>
          <p:nvSpPr>
            <p:cNvPr id="5185" name="Text Box 73"/>
            <p:cNvSpPr txBox="1">
              <a:spLocks noChangeArrowheads="1"/>
            </p:cNvSpPr>
            <p:nvPr/>
          </p:nvSpPr>
          <p:spPr bwMode="auto">
            <a:xfrm>
              <a:off x="6854825" y="4570413"/>
              <a:ext cx="1706563" cy="58102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ar-EG" sz="1600" u="none" dirty="0"/>
                <a:t>General purpose</a:t>
              </a:r>
            </a:p>
            <a:p>
              <a:pPr algn="l"/>
              <a:r>
                <a:rPr lang="en-US" altLang="ar-EG" sz="1600" u="none" dirty="0"/>
                <a:t>registers</a:t>
              </a:r>
            </a:p>
          </p:txBody>
        </p:sp>
        <p:sp>
          <p:nvSpPr>
            <p:cNvPr id="5186" name="Freeform 75"/>
            <p:cNvSpPr>
              <a:spLocks/>
            </p:cNvSpPr>
            <p:nvPr/>
          </p:nvSpPr>
          <p:spPr bwMode="auto">
            <a:xfrm>
              <a:off x="1483046" y="5030788"/>
              <a:ext cx="909317" cy="327603"/>
            </a:xfrm>
            <a:custGeom>
              <a:avLst/>
              <a:gdLst>
                <a:gd name="T0" fmla="*/ 0 w 505"/>
                <a:gd name="T1" fmla="*/ 2147483647 h 190"/>
                <a:gd name="T2" fmla="*/ 2147483647 w 505"/>
                <a:gd name="T3" fmla="*/ 2147483647 h 190"/>
                <a:gd name="T4" fmla="*/ 2147483647 w 505"/>
                <a:gd name="T5" fmla="*/ 0 h 190"/>
                <a:gd name="T6" fmla="*/ 0 60000 65536"/>
                <a:gd name="T7" fmla="*/ 0 60000 65536"/>
                <a:gd name="T8" fmla="*/ 0 60000 65536"/>
                <a:gd name="T9" fmla="*/ 0 w 505"/>
                <a:gd name="T10" fmla="*/ 0 h 190"/>
                <a:gd name="T11" fmla="*/ 505 w 505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90">
                  <a:moveTo>
                    <a:pt x="0" y="190"/>
                  </a:moveTo>
                  <a:cubicBezTo>
                    <a:pt x="90" y="144"/>
                    <a:pt x="180" y="98"/>
                    <a:pt x="264" y="66"/>
                  </a:cubicBezTo>
                  <a:cubicBezTo>
                    <a:pt x="348" y="34"/>
                    <a:pt x="426" y="17"/>
                    <a:pt x="505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5187" name="Freeform 76"/>
            <p:cNvSpPr>
              <a:spLocks/>
            </p:cNvSpPr>
            <p:nvPr/>
          </p:nvSpPr>
          <p:spPr bwMode="auto">
            <a:xfrm>
              <a:off x="828675" y="3394075"/>
              <a:ext cx="1560693" cy="1082090"/>
            </a:xfrm>
            <a:custGeom>
              <a:avLst/>
              <a:gdLst>
                <a:gd name="T0" fmla="*/ 0 w 556"/>
                <a:gd name="T1" fmla="*/ 0 h 761"/>
                <a:gd name="T2" fmla="*/ 2147483647 w 556"/>
                <a:gd name="T3" fmla="*/ 2147483647 h 761"/>
                <a:gd name="T4" fmla="*/ 2147483647 w 556"/>
                <a:gd name="T5" fmla="*/ 2147483647 h 761"/>
                <a:gd name="T6" fmla="*/ 0 60000 65536"/>
                <a:gd name="T7" fmla="*/ 0 60000 65536"/>
                <a:gd name="T8" fmla="*/ 0 60000 65536"/>
                <a:gd name="T9" fmla="*/ 0 w 556"/>
                <a:gd name="T10" fmla="*/ 0 h 761"/>
                <a:gd name="T11" fmla="*/ 556 w 556"/>
                <a:gd name="T12" fmla="*/ 761 h 7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" h="761">
                  <a:moveTo>
                    <a:pt x="0" y="0"/>
                  </a:moveTo>
                  <a:cubicBezTo>
                    <a:pt x="111" y="256"/>
                    <a:pt x="222" y="513"/>
                    <a:pt x="315" y="637"/>
                  </a:cubicBezTo>
                  <a:cubicBezTo>
                    <a:pt x="408" y="761"/>
                    <a:pt x="517" y="728"/>
                    <a:pt x="556" y="74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5188" name="Freeform 77"/>
            <p:cNvSpPr>
              <a:spLocks/>
            </p:cNvSpPr>
            <p:nvPr/>
          </p:nvSpPr>
          <p:spPr bwMode="auto">
            <a:xfrm>
              <a:off x="3309938" y="2477502"/>
              <a:ext cx="3649662" cy="1240423"/>
            </a:xfrm>
            <a:custGeom>
              <a:avLst/>
              <a:gdLst>
                <a:gd name="T0" fmla="*/ 2147483647 w 1969"/>
                <a:gd name="T1" fmla="*/ 0 h 1105"/>
                <a:gd name="T2" fmla="*/ 2147483647 w 1969"/>
                <a:gd name="T3" fmla="*/ 2147483647 h 1105"/>
                <a:gd name="T4" fmla="*/ 0 w 1969"/>
                <a:gd name="T5" fmla="*/ 2147483647 h 1105"/>
                <a:gd name="T6" fmla="*/ 0 60000 65536"/>
                <a:gd name="T7" fmla="*/ 0 60000 65536"/>
                <a:gd name="T8" fmla="*/ 0 60000 65536"/>
                <a:gd name="T9" fmla="*/ 0 w 1969"/>
                <a:gd name="T10" fmla="*/ 0 h 1105"/>
                <a:gd name="T11" fmla="*/ 1969 w 1969"/>
                <a:gd name="T12" fmla="*/ 1105 h 1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9" h="1105">
                  <a:moveTo>
                    <a:pt x="1969" y="0"/>
                  </a:moveTo>
                  <a:cubicBezTo>
                    <a:pt x="1562" y="284"/>
                    <a:pt x="1155" y="569"/>
                    <a:pt x="827" y="753"/>
                  </a:cubicBezTo>
                  <a:cubicBezTo>
                    <a:pt x="499" y="937"/>
                    <a:pt x="249" y="1021"/>
                    <a:pt x="0" y="110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5189" name="Freeform 78"/>
            <p:cNvSpPr>
              <a:spLocks/>
            </p:cNvSpPr>
            <p:nvPr/>
          </p:nvSpPr>
          <p:spPr bwMode="auto">
            <a:xfrm>
              <a:off x="4786313" y="3503611"/>
              <a:ext cx="2393770" cy="214313"/>
            </a:xfrm>
            <a:custGeom>
              <a:avLst/>
              <a:gdLst>
                <a:gd name="T0" fmla="*/ 2147483647 w 922"/>
                <a:gd name="T1" fmla="*/ 0 h 300"/>
                <a:gd name="T2" fmla="*/ 0 w 922"/>
                <a:gd name="T3" fmla="*/ 2147483647 h 300"/>
                <a:gd name="T4" fmla="*/ 0 60000 65536"/>
                <a:gd name="T5" fmla="*/ 0 60000 65536"/>
                <a:gd name="T6" fmla="*/ 0 w 922"/>
                <a:gd name="T7" fmla="*/ 0 h 300"/>
                <a:gd name="T8" fmla="*/ 922 w 922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300">
                  <a:moveTo>
                    <a:pt x="922" y="0"/>
                  </a:moveTo>
                  <a:cubicBezTo>
                    <a:pt x="922" y="0"/>
                    <a:pt x="461" y="150"/>
                    <a:pt x="0" y="30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5190" name="Freeform 79"/>
            <p:cNvSpPr>
              <a:spLocks/>
            </p:cNvSpPr>
            <p:nvPr/>
          </p:nvSpPr>
          <p:spPr bwMode="auto">
            <a:xfrm>
              <a:off x="5029200" y="4832350"/>
              <a:ext cx="1836738" cy="87313"/>
            </a:xfrm>
            <a:custGeom>
              <a:avLst/>
              <a:gdLst>
                <a:gd name="T0" fmla="*/ 2147483647 w 1157"/>
                <a:gd name="T1" fmla="*/ 2147483647 h 55"/>
                <a:gd name="T2" fmla="*/ 2147483647 w 1157"/>
                <a:gd name="T3" fmla="*/ 2147483647 h 55"/>
                <a:gd name="T4" fmla="*/ 0 w 1157"/>
                <a:gd name="T5" fmla="*/ 0 h 55"/>
                <a:gd name="T6" fmla="*/ 0 60000 65536"/>
                <a:gd name="T7" fmla="*/ 0 60000 65536"/>
                <a:gd name="T8" fmla="*/ 0 60000 65536"/>
                <a:gd name="T9" fmla="*/ 0 w 1157"/>
                <a:gd name="T10" fmla="*/ 0 h 55"/>
                <a:gd name="T11" fmla="*/ 1157 w 115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7" h="55">
                  <a:moveTo>
                    <a:pt x="1157" y="22"/>
                  </a:moveTo>
                  <a:cubicBezTo>
                    <a:pt x="887" y="38"/>
                    <a:pt x="618" y="55"/>
                    <a:pt x="425" y="51"/>
                  </a:cubicBezTo>
                  <a:cubicBezTo>
                    <a:pt x="232" y="47"/>
                    <a:pt x="116" y="23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26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1729</Words>
  <Application>Microsoft Office PowerPoint</Application>
  <PresentationFormat>Widescreen</PresentationFormat>
  <Paragraphs>346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Comic Sans MS</vt:lpstr>
      <vt:lpstr>Courier New</vt:lpstr>
      <vt:lpstr>Garamond</vt:lpstr>
      <vt:lpstr>Nimbus Roman No9 L</vt:lpstr>
      <vt:lpstr>Times New Roman</vt:lpstr>
      <vt:lpstr>Wingdings</vt:lpstr>
      <vt:lpstr>Organic</vt:lpstr>
      <vt:lpstr>Computer Organization</vt:lpstr>
      <vt:lpstr>Instructions</vt:lpstr>
      <vt:lpstr>Memory organization</vt:lpstr>
      <vt:lpstr>Memory organization (cont.)</vt:lpstr>
      <vt:lpstr>Memory Words</vt:lpstr>
      <vt:lpstr>Memory organization</vt:lpstr>
      <vt:lpstr>Execution of an instruction</vt:lpstr>
      <vt:lpstr>Registers in the control path</vt:lpstr>
      <vt:lpstr>Basic Processor Architecture</vt:lpstr>
      <vt:lpstr>Basic processor architecture (cont.)</vt:lpstr>
      <vt:lpstr>Fetch/Execute cycle</vt:lpstr>
      <vt:lpstr>Fetch/Execute cycle (cont.)</vt:lpstr>
      <vt:lpstr>PowerPoint Presentation</vt:lpstr>
      <vt:lpstr>PowerPoint Presentation</vt:lpstr>
      <vt:lpstr>PowerPoint Presentation</vt:lpstr>
      <vt:lpstr>Addressing Modes</vt:lpstr>
      <vt:lpstr>Addressing Modes (cont.)</vt:lpstr>
      <vt:lpstr>Addressing Modes (cont.)</vt:lpstr>
      <vt:lpstr>Addressing modes (cont.)</vt:lpstr>
      <vt:lpstr>Addressing Modes: Indirection and Pointers</vt:lpstr>
      <vt:lpstr>Register Indirect Addressing Diagram</vt:lpstr>
      <vt:lpstr>Addressing Modes: Indexing and Arrays</vt:lpstr>
      <vt:lpstr>Instruction types</vt:lpstr>
      <vt:lpstr>MIPS Arithmetic operations</vt:lpstr>
      <vt:lpstr>Exercise (1)</vt:lpstr>
      <vt:lpstr>Exercise (1) Sol.</vt:lpstr>
      <vt:lpstr>MIPS Operands </vt:lpstr>
      <vt:lpstr>MIPS Registers</vt:lpstr>
      <vt:lpstr>Exercise (2)</vt:lpstr>
      <vt:lpstr>Exercise (1) Sol.</vt:lpstr>
      <vt:lpstr>Data Transfer Instructions</vt:lpstr>
      <vt:lpstr>Exercise (3)</vt:lpstr>
      <vt:lpstr>Exercise (3) Sol.</vt:lpstr>
      <vt:lpstr>Exercise (4)</vt:lpstr>
      <vt:lpstr>Exercise (4) Sol.</vt:lpstr>
      <vt:lpstr>Exercise (5)</vt:lpstr>
      <vt:lpstr>Exercise (5) Sol.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Sara</cp:lastModifiedBy>
  <cp:revision>92</cp:revision>
  <dcterms:created xsi:type="dcterms:W3CDTF">2015-10-20T10:51:12Z</dcterms:created>
  <dcterms:modified xsi:type="dcterms:W3CDTF">2015-10-22T08:29:31Z</dcterms:modified>
</cp:coreProperties>
</file>